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56" r:id="rId2"/>
    <p:sldId id="273" r:id="rId3"/>
    <p:sldId id="265" r:id="rId4"/>
    <p:sldId id="263" r:id="rId5"/>
    <p:sldId id="262" r:id="rId6"/>
    <p:sldId id="276" r:id="rId7"/>
    <p:sldId id="266" r:id="rId8"/>
    <p:sldId id="270" r:id="rId9"/>
    <p:sldId id="271" r:id="rId10"/>
    <p:sldId id="259" r:id="rId11"/>
    <p:sldId id="274" r:id="rId12"/>
    <p:sldId id="264" r:id="rId13"/>
    <p:sldId id="275" r:id="rId14"/>
    <p:sldId id="269" r:id="rId15"/>
    <p:sldId id="260" r:id="rId16"/>
    <p:sldId id="268" r:id="rId17"/>
    <p:sldId id="261" r:id="rId18"/>
    <p:sldId id="272" r:id="rId19"/>
    <p:sldId id="257" r:id="rId20"/>
    <p:sldId id="258" r:id="rId21"/>
    <p:sldId id="267" r:id="rId22"/>
  </p:sldIdLst>
  <p:sldSz cx="9144000" cy="6858000" type="screen4x3"/>
  <p:notesSz cx="7077075" cy="89550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54"/>
    <a:srgbClr val="262674"/>
    <a:srgbClr val="DDDDDD"/>
    <a:srgbClr val="D3EBED"/>
    <a:srgbClr val="FF0000"/>
    <a:srgbClr val="990000"/>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39" autoAdjust="0"/>
    <p:restoredTop sz="72000" autoAdjust="0"/>
  </p:normalViewPr>
  <p:slideViewPr>
    <p:cSldViewPr>
      <p:cViewPr varScale="1">
        <p:scale>
          <a:sx n="73" d="100"/>
          <a:sy n="73" d="100"/>
        </p:scale>
        <p:origin x="-456" y="-108"/>
      </p:cViewPr>
      <p:guideLst>
        <p:guide orient="horz" pos="4168"/>
        <p:guide pos="2784"/>
        <p:guide pos="5653"/>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960" y="-84"/>
      </p:cViewPr>
      <p:guideLst>
        <p:guide orient="horz" pos="2821"/>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1"/>
            <a:ext cx="3066733" cy="4477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19811" name="Rectangle 3"/>
          <p:cNvSpPr>
            <a:spLocks noGrp="1" noChangeArrowheads="1"/>
          </p:cNvSpPr>
          <p:nvPr>
            <p:ph type="dt" sz="quarter" idx="1"/>
          </p:nvPr>
        </p:nvSpPr>
        <p:spPr bwMode="auto">
          <a:xfrm>
            <a:off x="4008705" y="1"/>
            <a:ext cx="3066733" cy="4477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19812" name="Rectangle 4"/>
          <p:cNvSpPr>
            <a:spLocks noGrp="1" noChangeArrowheads="1"/>
          </p:cNvSpPr>
          <p:nvPr>
            <p:ph type="ftr" sz="quarter" idx="2"/>
          </p:nvPr>
        </p:nvSpPr>
        <p:spPr bwMode="auto">
          <a:xfrm>
            <a:off x="0" y="8505769"/>
            <a:ext cx="3066733" cy="4477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19813" name="Rectangle 5"/>
          <p:cNvSpPr>
            <a:spLocks noGrp="1" noChangeArrowheads="1"/>
          </p:cNvSpPr>
          <p:nvPr>
            <p:ph type="sldNum" sz="quarter" idx="3"/>
          </p:nvPr>
        </p:nvSpPr>
        <p:spPr bwMode="auto">
          <a:xfrm>
            <a:off x="4008705" y="8505769"/>
            <a:ext cx="3066733" cy="4477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65DD865D-C54A-475C-BAF1-81E4AE1DC5A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3066733" cy="4477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58371" name="Rectangle 3"/>
          <p:cNvSpPr>
            <a:spLocks noGrp="1" noChangeArrowheads="1"/>
          </p:cNvSpPr>
          <p:nvPr>
            <p:ph type="dt" idx="1"/>
          </p:nvPr>
        </p:nvSpPr>
        <p:spPr bwMode="auto">
          <a:xfrm>
            <a:off x="4008705" y="1"/>
            <a:ext cx="3066733" cy="4477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300163" y="671513"/>
            <a:ext cx="4476750" cy="3357562"/>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7708" y="4253668"/>
            <a:ext cx="5661660" cy="40297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505769"/>
            <a:ext cx="3066733" cy="4477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58375" name="Rectangle 7"/>
          <p:cNvSpPr>
            <a:spLocks noGrp="1" noChangeArrowheads="1"/>
          </p:cNvSpPr>
          <p:nvPr>
            <p:ph type="sldNum" sz="quarter" idx="5"/>
          </p:nvPr>
        </p:nvSpPr>
        <p:spPr bwMode="auto">
          <a:xfrm>
            <a:off x="4008705" y="8505769"/>
            <a:ext cx="3066733" cy="4477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577BF430-6820-4F40-ACB8-A9FC43616C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smtClean="0">
                <a:latin typeface="Arial" charset="0"/>
                <a:cs typeface="Arial" charset="0"/>
              </a:rPr>
              <a:t>On Saturday morning December 27, the sixth day of </a:t>
            </a:r>
            <a:r>
              <a:rPr lang="en-US" dirty="0" err="1" smtClean="0">
                <a:latin typeface="Arial" charset="0"/>
                <a:cs typeface="Arial" charset="0"/>
              </a:rPr>
              <a:t>Hannukah</a:t>
            </a:r>
            <a:r>
              <a:rPr lang="en-US" dirty="0" smtClean="0">
                <a:latin typeface="Arial" charset="0"/>
                <a:cs typeface="Arial" charset="0"/>
              </a:rPr>
              <a:t>, Israeli Air Force planes struck a number of targets of Hamas and the other Palestinian terrorist organizations in an operation dubbed “Cast Lead.” The attack came in response to a long period of rocket and mortar shell fire targeting populated areas in the western Negev , causing casualties and property damage, and seriously disrupting the daily lives of the residents. Hamas and the other organizations responded to the Israeli attack with rocket and mortar shell fire into Israel. </a:t>
            </a:r>
          </a:p>
          <a:p>
            <a:endParaRPr lang="en-US" dirty="0" smtClean="0">
              <a:latin typeface="Arial" charset="0"/>
              <a:cs typeface="Arial" charset="0"/>
            </a:endParaRPr>
          </a:p>
          <a:p>
            <a:r>
              <a:rPr lang="en-US" dirty="0" smtClean="0">
                <a:latin typeface="Arial" charset="0"/>
                <a:cs typeface="Arial" charset="0"/>
              </a:rPr>
              <a:t>The objective of Operation Cast Lead was to </a:t>
            </a:r>
            <a:r>
              <a:rPr lang="en-US" b="1" dirty="0" smtClean="0">
                <a:latin typeface="Arial" charset="0"/>
                <a:cs typeface="Arial" charset="0"/>
              </a:rPr>
              <a:t>protect the quarter of a million Israelis living in the western Negev from the continual rocket and mortar shell fire </a:t>
            </a:r>
            <a:r>
              <a:rPr lang="en-US" dirty="0" smtClean="0">
                <a:latin typeface="Arial" charset="0"/>
                <a:cs typeface="Arial" charset="0"/>
              </a:rPr>
              <a:t>and other terrorist attacks carried out by Hamas and the other Palestinian terrorist organizations operating in the Gaza Strip. The operation intended to strike a severe blow to the </a:t>
            </a:r>
            <a:r>
              <a:rPr lang="en-US" b="1" dirty="0" smtClean="0">
                <a:latin typeface="Arial" charset="0"/>
                <a:cs typeface="Arial" charset="0"/>
              </a:rPr>
              <a:t>terrorist networks of the various organizations </a:t>
            </a:r>
            <a:r>
              <a:rPr lang="en-US" dirty="0" smtClean="0">
                <a:latin typeface="Arial" charset="0"/>
                <a:cs typeface="Arial" charset="0"/>
              </a:rPr>
              <a:t>and make it difficult for them to carry out rocket and mortar shells attacks, abductions and other types of lethal attacks originating in the Gaza Strip.</a:t>
            </a:r>
          </a:p>
          <a:p>
            <a:endParaRPr lang="en-US" dirty="0" smtClean="0">
              <a:latin typeface="Arial" charset="0"/>
              <a:cs typeface="Arial" charset="0"/>
            </a:endParaRPr>
          </a:p>
          <a:p>
            <a:r>
              <a:rPr lang="en-US" b="1" dirty="0" smtClean="0">
                <a:latin typeface="Arial" charset="0"/>
                <a:cs typeface="Arial" charset="0"/>
              </a:rPr>
              <a:t>Israeli Prime Minister Ehud Olmert </a:t>
            </a:r>
            <a:r>
              <a:rPr lang="en-US" dirty="0" smtClean="0">
                <a:latin typeface="Arial" charset="0"/>
                <a:cs typeface="Arial" charset="0"/>
              </a:rPr>
              <a:t>said that </a:t>
            </a:r>
            <a:r>
              <a:rPr lang="en-US" b="1" dirty="0" smtClean="0">
                <a:latin typeface="Arial" charset="0"/>
                <a:cs typeface="Arial" charset="0"/>
              </a:rPr>
              <a:t>the action was intended primarily to improve the security of the residents of southern Israel </a:t>
            </a:r>
            <a:r>
              <a:rPr lang="en-US" dirty="0" smtClean="0">
                <a:latin typeface="Arial" charset="0"/>
                <a:cs typeface="Arial" charset="0"/>
              </a:rPr>
              <a:t>, although it was liable to take time and patience would be required to complete the mission (announcement by the prime minister to foreign and local correspondents, December 27). On December 27 </a:t>
            </a:r>
            <a:r>
              <a:rPr lang="en-US" b="1" dirty="0" smtClean="0">
                <a:latin typeface="Arial" charset="0"/>
                <a:cs typeface="Arial" charset="0"/>
              </a:rPr>
              <a:t>Defense Minister Ehud Barak </a:t>
            </a:r>
            <a:r>
              <a:rPr lang="en-US" dirty="0" smtClean="0">
                <a:latin typeface="Arial" charset="0"/>
                <a:cs typeface="Arial" charset="0"/>
              </a:rPr>
              <a:t>said that Israel would strike a strong blow against Hamas </a:t>
            </a:r>
            <a:r>
              <a:rPr lang="en-US" b="1" dirty="0" smtClean="0">
                <a:latin typeface="Arial" charset="0"/>
                <a:cs typeface="Arial" charset="0"/>
              </a:rPr>
              <a:t>to make fundamental changes in the security situation and ensure that no more rockets were fired from the Gaza Strip and that no other attacks were carried out. </a:t>
            </a:r>
            <a:r>
              <a:rPr lang="en-US" dirty="0" smtClean="0">
                <a:latin typeface="Arial" charset="0"/>
                <a:cs typeface="Arial" charset="0"/>
              </a:rPr>
              <a:t>He said it would not be easy and the operation would not be short, but as </a:t>
            </a:r>
            <a:r>
              <a:rPr lang="en-US" b="1" dirty="0" smtClean="0">
                <a:latin typeface="Arial" charset="0"/>
                <a:cs typeface="Arial" charset="0"/>
              </a:rPr>
              <a:t>deep and broad as required </a:t>
            </a:r>
            <a:r>
              <a:rPr lang="en-US" dirty="0" smtClean="0">
                <a:latin typeface="Arial" charset="0"/>
                <a:cs typeface="Arial" charset="0"/>
              </a:rPr>
              <a:t>(Haaretz, December 28).</a:t>
            </a:r>
          </a:p>
          <a:p>
            <a:pPr eaLnBrk="1" hangingPunct="1"/>
            <a:endParaRPr lang="en-US" dirty="0" smtClean="0">
              <a:latin typeface="Arial" charset="0"/>
              <a:cs typeface="Arial" charset="0"/>
            </a:endParaRPr>
          </a:p>
        </p:txBody>
      </p:sp>
      <p:sp>
        <p:nvSpPr>
          <p:cNvPr id="19460" name="Slide Number Placeholder 3"/>
          <p:cNvSpPr>
            <a:spLocks noGrp="1"/>
          </p:cNvSpPr>
          <p:nvPr>
            <p:ph type="sldNum" sz="quarter" idx="5"/>
          </p:nvPr>
        </p:nvSpPr>
        <p:spPr>
          <a:noFill/>
        </p:spPr>
        <p:txBody>
          <a:bodyPr/>
          <a:lstStyle/>
          <a:p>
            <a:fld id="{4CFFC09F-7B4A-43B2-B8FA-256C45BF2AB3}" type="slidenum">
              <a:rPr lang="en-US" smtClean="0">
                <a:latin typeface="Arial" charset="0"/>
                <a:cs typeface="Arial" charset="0"/>
              </a:rPr>
              <a:pPr/>
              <a:t>1</a:t>
            </a:fld>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http://idfspokesperson.com/2009/01/21/rocket-and-population-map-21-jan-2009/</a:t>
            </a:r>
          </a:p>
          <a:p>
            <a:pPr>
              <a:defRPr/>
            </a:pPr>
            <a:endParaRPr lang="en-US" dirty="0" smtClean="0"/>
          </a:p>
          <a:p>
            <a:pPr>
              <a:defRPr/>
            </a:pPr>
            <a:r>
              <a:rPr lang="en-US" dirty="0" smtClean="0"/>
              <a:t>This map shows the rocket ranges as they relate to the population of southern Israel, and how much time people have to take cover given the distance the rocket travels. Those living in the 10 kilometer range have 15 seconds to find safety once the alarm sounds, those in the 20 km range have 30 seconds, 30 km - 45 seconds,  and 40 km a minute. With the increased range of the rocket fire from Gaza, nearly 1 million people, or a seventh of Israel’s population live in danger and under threat from rocket attacks. The goal of operation Cast Lead has been to reduce the number of rocket attacks against the inhabitants of southern Israel.</a:t>
            </a:r>
          </a:p>
          <a:p>
            <a:pPr>
              <a:defRPr/>
            </a:pPr>
            <a:r>
              <a:rPr lang="en-US" dirty="0" smtClean="0"/>
              <a:t>Population Figures (numbers from 2007):</a:t>
            </a:r>
          </a:p>
          <a:p>
            <a:pPr>
              <a:defRPr/>
            </a:pPr>
            <a:r>
              <a:rPr lang="en-US" dirty="0" smtClean="0"/>
              <a:t>Ashkelon - 108,900 </a:t>
            </a:r>
          </a:p>
          <a:p>
            <a:pPr>
              <a:defRPr/>
            </a:pPr>
            <a:r>
              <a:rPr lang="en-US" dirty="0" smtClean="0"/>
              <a:t>Ashdod - 207,000 </a:t>
            </a:r>
          </a:p>
          <a:p>
            <a:pPr>
              <a:defRPr/>
            </a:pPr>
            <a:r>
              <a:rPr lang="en-US" dirty="0" err="1" smtClean="0"/>
              <a:t>Yavne</a:t>
            </a:r>
            <a:r>
              <a:rPr lang="en-US" dirty="0" smtClean="0"/>
              <a:t> - 32,200 </a:t>
            </a:r>
          </a:p>
          <a:p>
            <a:pPr>
              <a:defRPr/>
            </a:pPr>
            <a:r>
              <a:rPr lang="en-US" dirty="0" err="1" smtClean="0"/>
              <a:t>Gadera</a:t>
            </a:r>
            <a:r>
              <a:rPr lang="en-US" dirty="0" smtClean="0"/>
              <a:t> - 17,700 </a:t>
            </a:r>
          </a:p>
          <a:p>
            <a:pPr>
              <a:defRPr/>
            </a:pPr>
            <a:r>
              <a:rPr lang="en-US" dirty="0" err="1" smtClean="0"/>
              <a:t>Kiryat</a:t>
            </a:r>
            <a:r>
              <a:rPr lang="en-US" dirty="0" smtClean="0"/>
              <a:t> Malachi - 19,600 </a:t>
            </a:r>
          </a:p>
          <a:p>
            <a:pPr>
              <a:defRPr/>
            </a:pPr>
            <a:r>
              <a:rPr lang="en-US" dirty="0" err="1" smtClean="0"/>
              <a:t>Kiryat</a:t>
            </a:r>
            <a:r>
              <a:rPr lang="en-US" dirty="0" smtClean="0"/>
              <a:t> Gat - 7,800 </a:t>
            </a:r>
            <a:r>
              <a:rPr lang="en-US" i="1" dirty="0" smtClean="0"/>
              <a:t>– Check this, doesn’t look right (IIIC says 47,900)</a:t>
            </a:r>
          </a:p>
          <a:p>
            <a:pPr>
              <a:defRPr/>
            </a:pPr>
            <a:r>
              <a:rPr lang="en-US" dirty="0" smtClean="0"/>
              <a:t>Sderot - 19,300 </a:t>
            </a:r>
          </a:p>
          <a:p>
            <a:pPr>
              <a:defRPr/>
            </a:pPr>
            <a:r>
              <a:rPr lang="en-US" dirty="0" err="1" smtClean="0"/>
              <a:t>Be’er</a:t>
            </a:r>
            <a:r>
              <a:rPr lang="en-US" dirty="0" smtClean="0"/>
              <a:t> </a:t>
            </a:r>
            <a:r>
              <a:rPr lang="en-US" dirty="0" err="1" smtClean="0"/>
              <a:t>Sheva</a:t>
            </a:r>
            <a:r>
              <a:rPr lang="en-US" dirty="0" smtClean="0"/>
              <a:t> – 531,000 </a:t>
            </a:r>
            <a:r>
              <a:rPr lang="en-US" i="1" dirty="0" smtClean="0"/>
              <a:t>– Check this, doesn’t look right (IIIC says 186,800)</a:t>
            </a:r>
            <a:endParaRPr lang="en-US" dirty="0" smtClean="0"/>
          </a:p>
          <a:p>
            <a:pPr>
              <a:defRPr/>
            </a:pPr>
            <a:r>
              <a:rPr lang="en-US" dirty="0" err="1" smtClean="0"/>
              <a:t>Ofakim</a:t>
            </a:r>
            <a:r>
              <a:rPr lang="en-US" dirty="0" smtClean="0"/>
              <a:t> - 24,700 </a:t>
            </a:r>
          </a:p>
          <a:p>
            <a:pPr>
              <a:defRPr/>
            </a:pPr>
            <a:r>
              <a:rPr lang="en-US" dirty="0" err="1" smtClean="0"/>
              <a:t>Netivot</a:t>
            </a:r>
            <a:r>
              <a:rPr lang="en-US" dirty="0" smtClean="0"/>
              <a:t> - 25,600 </a:t>
            </a:r>
          </a:p>
          <a:p>
            <a:pPr>
              <a:defRPr/>
            </a:pPr>
            <a:endParaRPr lang="en-US" dirty="0" smtClean="0"/>
          </a:p>
          <a:p>
            <a:pPr>
              <a:defRPr/>
            </a:pPr>
            <a:r>
              <a:rPr lang="en-US" i="1" dirty="0" smtClean="0"/>
              <a:t>(IIIC numbers from http://www.terrorism-info.org.il/malam_multimedia/English/eng_n/pdf/ipc_e007.pdf)</a:t>
            </a:r>
            <a:endParaRPr lang="en-US" i="1" dirty="0"/>
          </a:p>
        </p:txBody>
      </p:sp>
      <p:sp>
        <p:nvSpPr>
          <p:cNvPr id="27652" name="Slide Number Placeholder 3"/>
          <p:cNvSpPr>
            <a:spLocks noGrp="1"/>
          </p:cNvSpPr>
          <p:nvPr>
            <p:ph type="sldNum" sz="quarter" idx="5"/>
          </p:nvPr>
        </p:nvSpPr>
        <p:spPr>
          <a:noFill/>
        </p:spPr>
        <p:txBody>
          <a:bodyPr/>
          <a:lstStyle/>
          <a:p>
            <a:fld id="{4D09BCBD-5DFF-4CAD-B349-7600532ABFCC}" type="slidenum">
              <a:rPr lang="en-US" smtClean="0">
                <a:latin typeface="Arial" charset="0"/>
                <a:cs typeface="Arial" charset="0"/>
              </a:rPr>
              <a:pPr/>
              <a:t>10</a:t>
            </a:fld>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b="1" i="1" dirty="0" smtClean="0"/>
              <a:t>[Embedded video, 15seconds3.wmv, 2’06”</a:t>
            </a:r>
            <a:r>
              <a:rPr lang="en-US" sz="1800" b="1" i="1" dirty="0" smtClean="0"/>
              <a:t>]</a:t>
            </a:r>
            <a:endParaRPr lang="en-US" b="1" i="1" dirty="0" smtClean="0"/>
          </a:p>
          <a:p>
            <a:endParaRPr lang="en-US" dirty="0" smtClean="0"/>
          </a:p>
        </p:txBody>
      </p:sp>
      <p:sp>
        <p:nvSpPr>
          <p:cNvPr id="34820" name="Slide Number Placeholder 3"/>
          <p:cNvSpPr>
            <a:spLocks noGrp="1"/>
          </p:cNvSpPr>
          <p:nvPr>
            <p:ph type="sldNum" sz="quarter" idx="5"/>
          </p:nvPr>
        </p:nvSpPr>
        <p:spPr>
          <a:noFill/>
        </p:spPr>
        <p:txBody>
          <a:bodyPr/>
          <a:lstStyle/>
          <a:p>
            <a:fld id="{C7DB8EDE-B293-4003-80DA-990893B3CBD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smtClean="0">
                <a:latin typeface="Arial" charset="0"/>
                <a:cs typeface="Arial" charset="0"/>
              </a:rPr>
              <a:t>Left: </a:t>
            </a:r>
            <a:r>
              <a:rPr lang="en-US" b="1" smtClean="0">
                <a:latin typeface="Arial" charset="0"/>
                <a:cs typeface="Arial" charset="0"/>
              </a:rPr>
              <a:t>A reinforced elementary school in downtown Sderot where children study everyday under fire</a:t>
            </a:r>
            <a:endParaRPr lang="en-US" smtClean="0">
              <a:latin typeface="Arial" charset="0"/>
              <a:cs typeface="Arial" charset="0"/>
            </a:endParaRPr>
          </a:p>
          <a:p>
            <a:endParaRPr lang="en-US" smtClean="0">
              <a:latin typeface="Arial" charset="0"/>
              <a:cs typeface="Arial" charset="0"/>
            </a:endParaRPr>
          </a:p>
          <a:p>
            <a:r>
              <a:rPr lang="en-US" smtClean="0">
                <a:latin typeface="Arial" charset="0"/>
                <a:cs typeface="Arial" charset="0"/>
              </a:rPr>
              <a:t>Top right: </a:t>
            </a:r>
            <a:r>
              <a:rPr lang="en-US" b="1" smtClean="0">
                <a:latin typeface="Arial" charset="0"/>
                <a:cs typeface="Arial" charset="0"/>
              </a:rPr>
              <a:t>Bus stops in Sderot, notably reinforced with concrete,  to protect those standing in open space from the daily barrage of rockets fired from Gaza</a:t>
            </a:r>
            <a:endParaRPr lang="en-US" smtClean="0">
              <a:latin typeface="Arial" charset="0"/>
              <a:cs typeface="Arial" charset="0"/>
            </a:endParaRPr>
          </a:p>
          <a:p>
            <a:endParaRPr lang="en-US" smtClean="0">
              <a:latin typeface="Arial" charset="0"/>
              <a:cs typeface="Arial" charset="0"/>
            </a:endParaRPr>
          </a:p>
          <a:p>
            <a:r>
              <a:rPr lang="en-US" smtClean="0">
                <a:latin typeface="Arial" charset="0"/>
                <a:cs typeface="Arial" charset="0"/>
              </a:rPr>
              <a:t>Bottom right: </a:t>
            </a:r>
            <a:r>
              <a:rPr lang="en-US" b="1" smtClean="0">
                <a:latin typeface="Arial" charset="0"/>
                <a:cs typeface="Arial" charset="0"/>
              </a:rPr>
              <a:t>A children’s bomb shelter in Sderot</a:t>
            </a:r>
            <a:endParaRPr lang="en-US" smtClean="0">
              <a:latin typeface="Arial" charset="0"/>
              <a:cs typeface="Arial" charset="0"/>
            </a:endParaRPr>
          </a:p>
          <a:p>
            <a:endParaRPr lang="en-US" smtClean="0">
              <a:latin typeface="Arial" charset="0"/>
              <a:cs typeface="Arial" charset="0"/>
            </a:endParaRPr>
          </a:p>
          <a:p>
            <a:r>
              <a:rPr lang="en-US" smtClean="0">
                <a:latin typeface="Arial" charset="0"/>
                <a:cs typeface="Arial" charset="0"/>
              </a:rPr>
              <a:t>(Source: The Israel Project, http://www.theisraelproject.org/site/?c=hsJPK0PIJpH&amp;b=3831671)</a:t>
            </a:r>
          </a:p>
          <a:p>
            <a:endParaRPr lang="en-US" smtClean="0">
              <a:latin typeface="Arial" charset="0"/>
              <a:cs typeface="Arial" charset="0"/>
            </a:endParaRPr>
          </a:p>
        </p:txBody>
      </p:sp>
      <p:sp>
        <p:nvSpPr>
          <p:cNvPr id="26628" name="Slide Number Placeholder 3"/>
          <p:cNvSpPr>
            <a:spLocks noGrp="1"/>
          </p:cNvSpPr>
          <p:nvPr>
            <p:ph type="sldNum" sz="quarter" idx="5"/>
          </p:nvPr>
        </p:nvSpPr>
        <p:spPr>
          <a:noFill/>
        </p:spPr>
        <p:txBody>
          <a:bodyPr/>
          <a:lstStyle/>
          <a:p>
            <a:fld id="{D7532142-F8AD-4C05-A626-70E925F5C638}" type="slidenum">
              <a:rPr lang="en-US" smtClean="0">
                <a:latin typeface="Arial" charset="0"/>
                <a:cs typeface="Arial" charset="0"/>
              </a:rPr>
              <a:pPr/>
              <a:t>12</a:t>
            </a:fld>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b="1" dirty="0" smtClean="0"/>
              <a:t>Sderot Indoor </a:t>
            </a:r>
            <a:r>
              <a:rPr lang="en-US" b="1" dirty="0" err="1" smtClean="0"/>
              <a:t>Playpark</a:t>
            </a:r>
            <a:r>
              <a:rPr lang="en-US" b="1" dirty="0" smtClean="0"/>
              <a:t> </a:t>
            </a:r>
          </a:p>
          <a:p>
            <a:pPr>
              <a:defRPr/>
            </a:pPr>
            <a:r>
              <a:rPr lang="en-US" dirty="0" smtClean="0"/>
              <a:t>The Jewish National Fund (JNF) helped build the Sderot Indoor Playground, the largest indoor </a:t>
            </a:r>
            <a:r>
              <a:rPr lang="en-US" dirty="0" err="1" smtClean="0"/>
              <a:t>playpark</a:t>
            </a:r>
            <a:r>
              <a:rPr lang="en-US" dirty="0" smtClean="0"/>
              <a:t> in Israel, set to open in November 2008.  It is expected to open in November </a:t>
            </a:r>
            <a:r>
              <a:rPr lang="en-US" smtClean="0"/>
              <a:t>2008 at a cost </a:t>
            </a:r>
            <a:r>
              <a:rPr lang="en-US" dirty="0" smtClean="0"/>
              <a:t>about $6 million to build and to be used by 20,000 people a year, attracting visitors from around the area.</a:t>
            </a:r>
          </a:p>
          <a:p>
            <a:pPr>
              <a:defRPr/>
            </a:pPr>
            <a:endParaRPr lang="en-US" dirty="0" smtClean="0"/>
          </a:p>
          <a:p>
            <a:pPr>
              <a:defRPr/>
            </a:pPr>
            <a:r>
              <a:rPr lang="en-US" dirty="0" smtClean="0"/>
              <a:t>To protect </a:t>
            </a:r>
            <a:r>
              <a:rPr lang="en-US" dirty="0" err="1" smtClean="0"/>
              <a:t>Sderot’s</a:t>
            </a:r>
            <a:r>
              <a:rPr lang="en-US" dirty="0" smtClean="0"/>
              <a:t> children, the playground will be fortified to the rigorous standards of the Israel Defense Forces. This all inclusive playground, exercise and recreational facility for children age 16 and under will provide </a:t>
            </a:r>
            <a:r>
              <a:rPr lang="en-US" dirty="0" err="1" smtClean="0"/>
              <a:t>Sderot’s</a:t>
            </a:r>
            <a:r>
              <a:rPr lang="en-US" dirty="0" smtClean="0"/>
              <a:t> youth with a place to have fun, connect with friends and be children, beyond the conflict. And parents will have peace of mind knowing that their children are playing in an environment that is safe and secure. It is estimated that the Sderot Indoor Playground will be used by 20,000 people a year. It will attract visitors from around the area and be a point of pride for the State of Israel. </a:t>
            </a:r>
          </a:p>
          <a:p>
            <a:pPr>
              <a:defRPr/>
            </a:pPr>
            <a:endParaRPr lang="en-US" dirty="0" smtClean="0"/>
          </a:p>
          <a:p>
            <a:pPr>
              <a:defRPr/>
            </a:pPr>
            <a:r>
              <a:rPr lang="en-US" dirty="0" smtClean="0"/>
              <a:t>Where else in the world would you find a counseling center co-located with a playground and sports field, all in a fortified structure designed to withstand missile and rocket attacks??!....</a:t>
            </a:r>
          </a:p>
          <a:p>
            <a:pPr>
              <a:defRPr/>
            </a:pPr>
            <a:endParaRPr lang="en-US" dirty="0" smtClean="0"/>
          </a:p>
          <a:p>
            <a:pPr>
              <a:defRPr/>
            </a:pPr>
            <a:r>
              <a:rPr lang="en-US" dirty="0" smtClean="0"/>
              <a:t>Source: JNF, http://www.jnf.org/site/PageServer?pagename=The_sapphire_society_info, Sept. 2008</a:t>
            </a:r>
            <a:endParaRPr lang="en-US" dirty="0"/>
          </a:p>
        </p:txBody>
      </p:sp>
      <p:sp>
        <p:nvSpPr>
          <p:cNvPr id="23556" name="Slide Number Placeholder 3"/>
          <p:cNvSpPr>
            <a:spLocks noGrp="1"/>
          </p:cNvSpPr>
          <p:nvPr>
            <p:ph type="sldNum" sz="quarter" idx="5"/>
          </p:nvPr>
        </p:nvSpPr>
        <p:spPr>
          <a:noFill/>
        </p:spPr>
        <p:txBody>
          <a:bodyPr/>
          <a:lstStyle/>
          <a:p>
            <a:fld id="{8D2539A0-29A7-49B2-834F-F5080A6773EA}"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b="1" smtClean="0">
                <a:latin typeface="Arial" charset="0"/>
                <a:cs typeface="Arial" charset="0"/>
              </a:rPr>
              <a:t>The Israeli Air Force attacks in Gaza City </a:t>
            </a:r>
            <a:r>
              <a:rPr lang="en-US" smtClean="0">
                <a:latin typeface="Arial" charset="0"/>
                <a:cs typeface="Arial" charset="0"/>
              </a:rPr>
              <a:t>(Al-Jazeera TV, December 28, 2008). </a:t>
            </a:r>
          </a:p>
          <a:p>
            <a:r>
              <a:rPr lang="en-US" smtClean="0">
                <a:latin typeface="Arial" charset="0"/>
                <a:cs typeface="Arial" charset="0"/>
              </a:rPr>
              <a:t>http://www.terrorism-info.org.il/malam_multimedia/English/eng_n/html/hamas_e020.htm</a:t>
            </a:r>
          </a:p>
          <a:p>
            <a:endParaRPr lang="en-US" smtClean="0">
              <a:latin typeface="Arial" charset="0"/>
              <a:cs typeface="Arial" charset="0"/>
            </a:endParaRPr>
          </a:p>
          <a:p>
            <a:r>
              <a:rPr lang="en-US" b="1" smtClean="0">
                <a:latin typeface="Arial" charset="0"/>
                <a:cs typeface="Arial" charset="0"/>
              </a:rPr>
              <a:t>IDF Tanks Being Transfered Towards Gaza as Part of Operation ‘Cast Lead’</a:t>
            </a:r>
          </a:p>
          <a:p>
            <a:r>
              <a:rPr lang="en-US" smtClean="0">
                <a:latin typeface="Arial" charset="0"/>
                <a:cs typeface="Arial" charset="0"/>
              </a:rPr>
              <a:t>(IDF Spokesperson, December 28, 2008). </a:t>
            </a:r>
            <a:endParaRPr lang="en-US" b="1" smtClean="0">
              <a:latin typeface="Arial" charset="0"/>
              <a:cs typeface="Arial" charset="0"/>
            </a:endParaRPr>
          </a:p>
          <a:p>
            <a:r>
              <a:rPr lang="en-US" smtClean="0">
                <a:latin typeface="Arial" charset="0"/>
                <a:cs typeface="Arial" charset="0"/>
              </a:rPr>
              <a:t>http://idfspokesperson.com/2008/12/28/idf-tanks-being-transfered-towards-gaza-as-part-of-operation-cast-lead/</a:t>
            </a:r>
          </a:p>
        </p:txBody>
      </p:sp>
      <p:sp>
        <p:nvSpPr>
          <p:cNvPr id="28676" name="Slide Number Placeholder 3"/>
          <p:cNvSpPr>
            <a:spLocks noGrp="1"/>
          </p:cNvSpPr>
          <p:nvPr>
            <p:ph type="sldNum" sz="quarter" idx="5"/>
          </p:nvPr>
        </p:nvSpPr>
        <p:spPr>
          <a:noFill/>
        </p:spPr>
        <p:txBody>
          <a:bodyPr/>
          <a:lstStyle/>
          <a:p>
            <a:fld id="{ED655A77-832E-4874-8DDE-8A031D1F0F25}" type="slidenum">
              <a:rPr lang="en-US" smtClean="0">
                <a:latin typeface="Arial" charset="0"/>
                <a:cs typeface="Arial" charset="0"/>
              </a:rPr>
              <a:pPr/>
              <a:t>14</a:t>
            </a:fld>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latin typeface="Arial" charset="0"/>
                <a:cs typeface="Arial" charset="0"/>
              </a:rPr>
              <a:t>http://idfspokesperson.com/2009/01/19/idf-maps-reveal-hamas-exploitation-of-gazan-residents-19-jan-2009-1856-ist/</a:t>
            </a:r>
          </a:p>
          <a:p>
            <a:endParaRPr lang="en-US" smtClean="0">
              <a:latin typeface="Arial" charset="0"/>
              <a:cs typeface="Arial" charset="0"/>
            </a:endParaRPr>
          </a:p>
          <a:p>
            <a:r>
              <a:rPr lang="en-US" smtClean="0">
                <a:latin typeface="Arial" charset="0"/>
                <a:cs typeface="Arial" charset="0"/>
              </a:rPr>
              <a:t>Hamas exploits the civilians of the Gaza strip as human shields. Here are two aerial photographs which illustrate how Hamas deploys rocket launchers within densely populated areas in the Gaza strip, next to schools, mosques and medical facilities. Residential buildings are used as arms depots and rigged with explosive charges, without any consideration given to potential civilian casualties.</a:t>
            </a:r>
          </a:p>
          <a:p>
            <a:endParaRPr lang="en-US" smtClean="0">
              <a:latin typeface="Arial" charset="0"/>
              <a:cs typeface="Arial" charset="0"/>
            </a:endParaRPr>
          </a:p>
          <a:p>
            <a:r>
              <a:rPr lang="en-US" smtClean="0">
                <a:latin typeface="Arial" charset="0"/>
                <a:cs typeface="Arial" charset="0"/>
              </a:rPr>
              <a:t>White stars in red circles - </a:t>
            </a:r>
            <a:r>
              <a:rPr lang="en-US" b="1" smtClean="0">
                <a:latin typeface="Arial" charset="0"/>
                <a:cs typeface="Arial" charset="0"/>
              </a:rPr>
              <a:t>rocket/mortar launchers</a:t>
            </a:r>
            <a:r>
              <a:rPr lang="en-US" smtClean="0">
                <a:latin typeface="Arial" charset="0"/>
                <a:cs typeface="Arial" charset="0"/>
              </a:rPr>
              <a:t> </a:t>
            </a:r>
          </a:p>
          <a:p>
            <a:r>
              <a:rPr lang="en-US" smtClean="0">
                <a:latin typeface="Arial" charset="0"/>
                <a:cs typeface="Arial" charset="0"/>
              </a:rPr>
              <a:t>Yellow lines - </a:t>
            </a:r>
            <a:r>
              <a:rPr lang="en-US" b="1" smtClean="0">
                <a:latin typeface="Arial" charset="0"/>
                <a:cs typeface="Arial" charset="0"/>
              </a:rPr>
              <a:t>civilian buildings</a:t>
            </a:r>
            <a:r>
              <a:rPr lang="en-US" smtClean="0">
                <a:latin typeface="Arial" charset="0"/>
                <a:cs typeface="Arial" charset="0"/>
              </a:rPr>
              <a:t> </a:t>
            </a:r>
          </a:p>
          <a:p>
            <a:r>
              <a:rPr lang="en-US" smtClean="0">
                <a:latin typeface="Arial" charset="0"/>
                <a:cs typeface="Arial" charset="0"/>
              </a:rPr>
              <a:t>Red lines - </a:t>
            </a:r>
            <a:r>
              <a:rPr lang="en-US" b="1" smtClean="0">
                <a:latin typeface="Arial" charset="0"/>
                <a:cs typeface="Arial" charset="0"/>
              </a:rPr>
              <a:t>hamas installations</a:t>
            </a:r>
            <a:r>
              <a:rPr lang="en-US" smtClean="0">
                <a:latin typeface="Arial" charset="0"/>
                <a:cs typeface="Arial" charset="0"/>
              </a:rPr>
              <a:t> </a:t>
            </a:r>
          </a:p>
          <a:p>
            <a:r>
              <a:rPr lang="en-US" smtClean="0">
                <a:latin typeface="Arial" charset="0"/>
                <a:cs typeface="Arial" charset="0"/>
              </a:rPr>
              <a:t>Red triangles - </a:t>
            </a:r>
            <a:r>
              <a:rPr lang="en-US" b="1" smtClean="0">
                <a:latin typeface="Arial" charset="0"/>
                <a:cs typeface="Arial" charset="0"/>
              </a:rPr>
              <a:t>bunkers</a:t>
            </a:r>
            <a:r>
              <a:rPr lang="en-US" smtClean="0">
                <a:latin typeface="Arial" charset="0"/>
                <a:cs typeface="Arial" charset="0"/>
              </a:rPr>
              <a:t> </a:t>
            </a:r>
          </a:p>
          <a:p>
            <a:r>
              <a:rPr lang="en-US" smtClean="0">
                <a:latin typeface="Arial" charset="0"/>
                <a:cs typeface="Arial" charset="0"/>
              </a:rPr>
              <a:t>Yellow triangles - </a:t>
            </a:r>
            <a:r>
              <a:rPr lang="en-US" b="1" smtClean="0">
                <a:latin typeface="Arial" charset="0"/>
                <a:cs typeface="Arial" charset="0"/>
              </a:rPr>
              <a:t>hidden positions</a:t>
            </a:r>
            <a:r>
              <a:rPr lang="en-US" smtClean="0">
                <a:latin typeface="Arial" charset="0"/>
                <a:cs typeface="Arial" charset="0"/>
              </a:rPr>
              <a:t> </a:t>
            </a:r>
          </a:p>
          <a:p>
            <a:r>
              <a:rPr lang="en-US" smtClean="0">
                <a:latin typeface="Arial" charset="0"/>
                <a:cs typeface="Arial" charset="0"/>
              </a:rPr>
              <a:t>Blue triangles -</a:t>
            </a:r>
            <a:r>
              <a:rPr lang="en-US" b="1" smtClean="0">
                <a:latin typeface="Arial" charset="0"/>
                <a:cs typeface="Arial" charset="0"/>
              </a:rPr>
              <a:t> rigged explosives</a:t>
            </a:r>
            <a:r>
              <a:rPr lang="en-US" smtClean="0">
                <a:latin typeface="Arial" charset="0"/>
                <a:cs typeface="Arial" charset="0"/>
              </a:rPr>
              <a:t> </a:t>
            </a:r>
          </a:p>
          <a:p>
            <a:r>
              <a:rPr lang="en-US" smtClean="0">
                <a:latin typeface="Arial" charset="0"/>
                <a:cs typeface="Arial" charset="0"/>
              </a:rPr>
              <a:t>Grey triangles </a:t>
            </a:r>
            <a:r>
              <a:rPr lang="en-US" b="1" smtClean="0">
                <a:latin typeface="Arial" charset="0"/>
                <a:cs typeface="Arial" charset="0"/>
              </a:rPr>
              <a:t>-tunnels</a:t>
            </a:r>
            <a:r>
              <a:rPr lang="en-US" smtClean="0">
                <a:latin typeface="Arial" charset="0"/>
                <a:cs typeface="Arial" charset="0"/>
              </a:rPr>
              <a:t> </a:t>
            </a:r>
          </a:p>
          <a:p>
            <a:r>
              <a:rPr lang="en-US" smtClean="0">
                <a:latin typeface="Arial" charset="0"/>
                <a:cs typeface="Arial" charset="0"/>
              </a:rPr>
              <a:t>Purple triangles - </a:t>
            </a:r>
            <a:r>
              <a:rPr lang="en-US" b="1" smtClean="0">
                <a:latin typeface="Arial" charset="0"/>
                <a:cs typeface="Arial" charset="0"/>
              </a:rPr>
              <a:t>obstacles</a:t>
            </a:r>
            <a:r>
              <a:rPr lang="en-US" smtClean="0">
                <a:latin typeface="Arial" charset="0"/>
                <a:cs typeface="Arial" charset="0"/>
              </a:rPr>
              <a:t> </a:t>
            </a:r>
          </a:p>
          <a:p>
            <a:endParaRPr lang="en-US" smtClean="0">
              <a:latin typeface="Arial" charset="0"/>
              <a:cs typeface="Arial" charset="0"/>
            </a:endParaRPr>
          </a:p>
        </p:txBody>
      </p:sp>
      <p:sp>
        <p:nvSpPr>
          <p:cNvPr id="29700" name="Slide Number Placeholder 3"/>
          <p:cNvSpPr>
            <a:spLocks noGrp="1"/>
          </p:cNvSpPr>
          <p:nvPr>
            <p:ph type="sldNum" sz="quarter" idx="5"/>
          </p:nvPr>
        </p:nvSpPr>
        <p:spPr>
          <a:noFill/>
        </p:spPr>
        <p:txBody>
          <a:bodyPr/>
          <a:lstStyle/>
          <a:p>
            <a:fld id="{DBBDDD1A-0BE2-4749-BFEB-BA07CDA9219C}" type="slidenum">
              <a:rPr lang="en-US" smtClean="0">
                <a:latin typeface="Arial" charset="0"/>
                <a:cs typeface="Arial" charset="0"/>
              </a:rPr>
              <a:pPr/>
              <a:t>15</a:t>
            </a:fld>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smtClean="0">
                <a:latin typeface="Arial" charset="0"/>
                <a:cs typeface="Arial" charset="0"/>
              </a:rPr>
              <a:t>http://idfspokesperson.com/2008/12/28/aerial-photographs-of-iaf-strike-on-rocket-launch-site-in-gaza/</a:t>
            </a:r>
          </a:p>
        </p:txBody>
      </p:sp>
      <p:sp>
        <p:nvSpPr>
          <p:cNvPr id="30724" name="Slide Number Placeholder 3"/>
          <p:cNvSpPr>
            <a:spLocks noGrp="1"/>
          </p:cNvSpPr>
          <p:nvPr>
            <p:ph type="sldNum" sz="quarter" idx="5"/>
          </p:nvPr>
        </p:nvSpPr>
        <p:spPr>
          <a:noFill/>
        </p:spPr>
        <p:txBody>
          <a:bodyPr/>
          <a:lstStyle/>
          <a:p>
            <a:fld id="{DD1AE27B-2420-44B9-A5A4-EBF505354F39}" type="slidenum">
              <a:rPr lang="en-US" smtClean="0">
                <a:latin typeface="Arial" charset="0"/>
                <a:cs typeface="Arial" charset="0"/>
              </a:rPr>
              <a:pPr/>
              <a:t>16</a:t>
            </a:fld>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mtClean="0">
                <a:latin typeface="Arial" charset="0"/>
                <a:cs typeface="Arial" charset="0"/>
              </a:rPr>
              <a:t>http://idfspokesperson.com/2009/01/22/intellignece-maps-hamas-uses-mosques-and-schools-for-cover-22-jan-2009-1215-ist/</a:t>
            </a:r>
          </a:p>
          <a:p>
            <a:endParaRPr lang="en-US" smtClean="0">
              <a:latin typeface="Arial" charset="0"/>
              <a:cs typeface="Arial" charset="0"/>
            </a:endParaRPr>
          </a:p>
        </p:txBody>
      </p:sp>
      <p:sp>
        <p:nvSpPr>
          <p:cNvPr id="31748" name="Slide Number Placeholder 3"/>
          <p:cNvSpPr>
            <a:spLocks noGrp="1"/>
          </p:cNvSpPr>
          <p:nvPr>
            <p:ph type="sldNum" sz="quarter" idx="5"/>
          </p:nvPr>
        </p:nvSpPr>
        <p:spPr>
          <a:noFill/>
        </p:spPr>
        <p:txBody>
          <a:bodyPr/>
          <a:lstStyle/>
          <a:p>
            <a:fld id="{E3A57B2F-AF0A-4867-8EAB-1AAD9B5325BC}" type="slidenum">
              <a:rPr lang="en-US" smtClean="0">
                <a:latin typeface="Arial" charset="0"/>
                <a:cs typeface="Arial" charset="0"/>
              </a:rPr>
              <a:pPr/>
              <a:t>17</a:t>
            </a:fld>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BBC News: Military analysis</a:t>
            </a:r>
          </a:p>
          <a:p>
            <a:r>
              <a:rPr lang="en-US" dirty="0" smtClean="0"/>
              <a:t>Former British Army Colonel Richard Kemp discusses the military challenges facing the IDF as they carry out Operation Cast Lead within Gaza.</a:t>
            </a:r>
          </a:p>
          <a:p>
            <a:endParaRPr lang="en-US" dirty="0" smtClean="0"/>
          </a:p>
          <a:p>
            <a:r>
              <a:rPr lang="en-US" dirty="0" smtClean="0"/>
              <a:t>Video: RichardKemp-Gaza.BBC-09.01.09.flv (4’16”)</a:t>
            </a:r>
          </a:p>
          <a:p>
            <a:endParaRPr lang="en-US" dirty="0" smtClean="0"/>
          </a:p>
          <a:p>
            <a:r>
              <a:rPr lang="en-US" dirty="0" smtClean="0"/>
              <a:t>Source: http://www.bicom.org.uk/videos/bbc-news--military-analysis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Requires</a:t>
            </a:r>
            <a:r>
              <a:rPr lang="en-US" baseline="0" dirty="0" smtClean="0"/>
              <a:t> video player, such as </a:t>
            </a:r>
            <a:r>
              <a:rPr lang="en-US" baseline="0" dirty="0" err="1" smtClean="0"/>
              <a:t>VideoLAN</a:t>
            </a:r>
            <a:r>
              <a:rPr lang="en-US" baseline="0" dirty="0" smtClean="0"/>
              <a:t> VLC media player (</a:t>
            </a:r>
            <a:r>
              <a:rPr lang="en-US" dirty="0" smtClean="0"/>
              <a:t>vlc-0.9.8a-win32.exe, a</a:t>
            </a:r>
            <a:r>
              <a:rPr lang="en-US" baseline="0" dirty="0" smtClean="0"/>
              <a:t>vailable for download at http://www.videolan.org/vlc/.)</a:t>
            </a:r>
          </a:p>
          <a:p>
            <a:endParaRPr lang="en-US" baseline="0" dirty="0" smtClean="0"/>
          </a:p>
        </p:txBody>
      </p:sp>
      <p:sp>
        <p:nvSpPr>
          <p:cNvPr id="4" name="Slide Number Placeholder 3"/>
          <p:cNvSpPr>
            <a:spLocks noGrp="1"/>
          </p:cNvSpPr>
          <p:nvPr>
            <p:ph type="sldNum" sz="quarter" idx="10"/>
          </p:nvPr>
        </p:nvSpPr>
        <p:spPr/>
        <p:txBody>
          <a:bodyPr/>
          <a:lstStyle/>
          <a:p>
            <a:pPr>
              <a:defRPr/>
            </a:pPr>
            <a:fld id="{577BF430-6820-4F40-ACB8-A9FC43616CB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latin typeface="Arial" charset="0"/>
                <a:cs typeface="Arial" charset="0"/>
              </a:rPr>
              <a:t>Monday, December 29, 2008: Humanitarian aid transferred from Israel to the Gaza Strip through the Kerem Shalom border crossing.  The convoy included 63 trucks carrying food and medical supplies, as well as 10 ambulances.</a:t>
            </a:r>
          </a:p>
          <a:p>
            <a:endParaRPr lang="en-US" smtClean="0">
              <a:latin typeface="Arial" charset="0"/>
              <a:cs typeface="Arial" charset="0"/>
            </a:endParaRPr>
          </a:p>
          <a:p>
            <a:r>
              <a:rPr lang="en-US" smtClean="0">
                <a:latin typeface="Arial" charset="0"/>
                <a:cs typeface="Arial" charset="0"/>
              </a:rPr>
              <a:t>Source: IDF Spokesperson</a:t>
            </a:r>
          </a:p>
        </p:txBody>
      </p:sp>
      <p:sp>
        <p:nvSpPr>
          <p:cNvPr id="32772" name="Slide Number Placeholder 3"/>
          <p:cNvSpPr>
            <a:spLocks noGrp="1"/>
          </p:cNvSpPr>
          <p:nvPr>
            <p:ph type="sldNum" sz="quarter" idx="5"/>
          </p:nvPr>
        </p:nvSpPr>
        <p:spPr>
          <a:noFill/>
        </p:spPr>
        <p:txBody>
          <a:bodyPr/>
          <a:lstStyle/>
          <a:p>
            <a:fld id="{5935C86B-234A-43E4-8D76-451C7C52A20F}" type="slidenum">
              <a:rPr lang="en-US" smtClean="0">
                <a:latin typeface="Arial" charset="0"/>
                <a:cs typeface="Arial" charset="0"/>
              </a:rPr>
              <a:pPr/>
              <a:t>19</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ln/>
        </p:spPr>
        <p:txBody>
          <a:bodyPr/>
          <a:lstStyle/>
          <a:p>
            <a:pPr>
              <a:defRPr/>
            </a:pPr>
            <a:endParaRPr lang="en-US" i="1" dirty="0" smtClean="0"/>
          </a:p>
        </p:txBody>
      </p:sp>
      <p:sp>
        <p:nvSpPr>
          <p:cNvPr id="27652" name="Slide Number Placeholder 3"/>
          <p:cNvSpPr>
            <a:spLocks noGrp="1"/>
          </p:cNvSpPr>
          <p:nvPr>
            <p:ph type="sldNum" sz="quarter" idx="5"/>
          </p:nvPr>
        </p:nvSpPr>
        <p:spPr>
          <a:noFill/>
        </p:spPr>
        <p:txBody>
          <a:bodyPr/>
          <a:lstStyle/>
          <a:p>
            <a:fld id="{692EA8A9-8C5D-44B5-9222-875AE5A0B22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latin typeface="Arial" charset="0"/>
                <a:cs typeface="Arial" charset="0"/>
              </a:rPr>
              <a:t>Taken in San Francisco (!!), January 10, 2009</a:t>
            </a:r>
          </a:p>
          <a:p>
            <a:endParaRPr lang="en-US" smtClean="0">
              <a:latin typeface="Arial" charset="0"/>
              <a:cs typeface="Arial" charset="0"/>
            </a:endParaRPr>
          </a:p>
          <a:p>
            <a:r>
              <a:rPr lang="en-US" smtClean="0">
                <a:latin typeface="Arial" charset="0"/>
                <a:cs typeface="Arial" charset="0"/>
              </a:rPr>
              <a:t>http://zombietime.com/gaza_war_protest/</a:t>
            </a:r>
          </a:p>
          <a:p>
            <a:endParaRPr lang="en-US" smtClean="0">
              <a:latin typeface="Arial" charset="0"/>
              <a:cs typeface="Arial" charset="0"/>
            </a:endParaRPr>
          </a:p>
        </p:txBody>
      </p:sp>
      <p:sp>
        <p:nvSpPr>
          <p:cNvPr id="33796" name="Slide Number Placeholder 3"/>
          <p:cNvSpPr>
            <a:spLocks noGrp="1"/>
          </p:cNvSpPr>
          <p:nvPr>
            <p:ph type="sldNum" sz="quarter" idx="5"/>
          </p:nvPr>
        </p:nvSpPr>
        <p:spPr>
          <a:noFill/>
        </p:spPr>
        <p:txBody>
          <a:bodyPr/>
          <a:lstStyle/>
          <a:p>
            <a:fld id="{E29354EF-5DED-4E47-AD01-71F9C4E2911C}" type="slidenum">
              <a:rPr lang="en-US" smtClean="0">
                <a:latin typeface="Arial" charset="0"/>
                <a:cs typeface="Arial" charset="0"/>
              </a:rPr>
              <a:pPr/>
              <a:t>20</a:t>
            </a:fld>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34820" name="Slide Number Placeholder 3"/>
          <p:cNvSpPr>
            <a:spLocks noGrp="1"/>
          </p:cNvSpPr>
          <p:nvPr>
            <p:ph type="sldNum" sz="quarter" idx="5"/>
          </p:nvPr>
        </p:nvSpPr>
        <p:spPr>
          <a:noFill/>
        </p:spPr>
        <p:txBody>
          <a:bodyPr/>
          <a:lstStyle/>
          <a:p>
            <a:fld id="{B7F4B151-1C53-4568-AE86-8AE9BFCABF61}" type="slidenum">
              <a:rPr lang="en-US" smtClean="0">
                <a:latin typeface="Arial" charset="0"/>
                <a:cs typeface="Arial" charset="0"/>
              </a:rPr>
              <a:pPr/>
              <a:t>21</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[Embedded video, 15seconds2.wmv</a:t>
            </a:r>
            <a:r>
              <a:rPr lang="en-US" sz="1800" b="1" i="1" dirty="0" smtClean="0"/>
              <a:t>]</a:t>
            </a:r>
            <a:endParaRPr lang="en-US" b="1" i="1" dirty="0" smtClean="0"/>
          </a:p>
          <a:p>
            <a:endParaRPr lang="en-US" dirty="0" smtClean="0">
              <a:latin typeface="Arial" charset="0"/>
              <a:cs typeface="Arial" charset="0"/>
            </a:endParaRPr>
          </a:p>
        </p:txBody>
      </p:sp>
      <p:sp>
        <p:nvSpPr>
          <p:cNvPr id="20484" name="Slide Number Placeholder 3"/>
          <p:cNvSpPr>
            <a:spLocks noGrp="1"/>
          </p:cNvSpPr>
          <p:nvPr>
            <p:ph type="sldNum" sz="quarter" idx="5"/>
          </p:nvPr>
        </p:nvSpPr>
        <p:spPr>
          <a:noFill/>
        </p:spPr>
        <p:txBody>
          <a:bodyPr/>
          <a:lstStyle/>
          <a:p>
            <a:fld id="{57B42077-63F1-464F-9E97-FD57462A0956}"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mtClean="0">
                <a:latin typeface="Arial" charset="0"/>
                <a:cs typeface="Arial" charset="0"/>
              </a:rPr>
              <a:t>Baby crib destroyed by Qassam, July 23, 2007</a:t>
            </a:r>
          </a:p>
          <a:p>
            <a:r>
              <a:rPr lang="en-US" smtClean="0">
                <a:latin typeface="Arial" charset="0"/>
                <a:cs typeface="Arial" charset="0"/>
              </a:rPr>
              <a:t>http://www.ynetnews.com/articles/0,7340,L-3428921,00.html</a:t>
            </a:r>
          </a:p>
          <a:p>
            <a:endParaRPr lang="en-US" smtClean="0">
              <a:latin typeface="Arial" charset="0"/>
              <a:cs typeface="Arial" charset="0"/>
            </a:endParaRPr>
          </a:p>
        </p:txBody>
      </p:sp>
      <p:sp>
        <p:nvSpPr>
          <p:cNvPr id="23556" name="Slide Number Placeholder 3"/>
          <p:cNvSpPr>
            <a:spLocks noGrp="1"/>
          </p:cNvSpPr>
          <p:nvPr>
            <p:ph type="sldNum" sz="quarter" idx="5"/>
          </p:nvPr>
        </p:nvSpPr>
        <p:spPr>
          <a:noFill/>
        </p:spPr>
        <p:txBody>
          <a:bodyPr/>
          <a:lstStyle/>
          <a:p>
            <a:fld id="{EBA033D1-5C34-4FE1-A746-AAA34E78919D}" type="slidenum">
              <a:rPr lang="en-US" smtClean="0">
                <a:latin typeface="Arial" charset="0"/>
                <a:cs typeface="Arial" charset="0"/>
              </a:rPr>
              <a:pPr/>
              <a:t>4</a:t>
            </a:fld>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mtClean="0">
                <a:latin typeface="Arial" charset="0"/>
                <a:cs typeface="Arial" charset="0"/>
              </a:rPr>
              <a:t>High-school classroom in Sderot hit by Qassam rocket, May 17, 2007</a:t>
            </a:r>
          </a:p>
          <a:p>
            <a:r>
              <a:rPr lang="en-US" smtClean="0">
                <a:latin typeface="Arial" charset="0"/>
                <a:cs typeface="Arial" charset="0"/>
              </a:rPr>
              <a:t>Source: http://www.ynetnews.com/articles/0,7340,L-3401172,00.html</a:t>
            </a:r>
          </a:p>
          <a:p>
            <a:endParaRPr lang="en-US" smtClean="0">
              <a:latin typeface="Arial" charset="0"/>
              <a:cs typeface="Arial" charset="0"/>
            </a:endParaRPr>
          </a:p>
        </p:txBody>
      </p:sp>
      <p:sp>
        <p:nvSpPr>
          <p:cNvPr id="22532" name="Slide Number Placeholder 3"/>
          <p:cNvSpPr>
            <a:spLocks noGrp="1"/>
          </p:cNvSpPr>
          <p:nvPr>
            <p:ph type="sldNum" sz="quarter" idx="5"/>
          </p:nvPr>
        </p:nvSpPr>
        <p:spPr>
          <a:noFill/>
        </p:spPr>
        <p:txBody>
          <a:bodyPr/>
          <a:lstStyle/>
          <a:p>
            <a:fld id="{770F8C83-1496-46E2-88B7-73756370B634}" type="slidenum">
              <a:rPr lang="en-US" smtClean="0">
                <a:latin typeface="Arial" charset="0"/>
                <a:cs typeface="Arial" charset="0"/>
              </a:rPr>
              <a:pPr/>
              <a:t>5</a:t>
            </a:fld>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smtClean="0"/>
              <a:t>Top left: </a:t>
            </a:r>
            <a:r>
              <a:rPr lang="en-US" b="1" smtClean="0"/>
              <a:t>A home that took a direct hit  on Jan. 16, 2008 in Sderot</a:t>
            </a:r>
            <a:endParaRPr lang="en-US" smtClean="0"/>
          </a:p>
          <a:p>
            <a:endParaRPr lang="en-US" smtClean="0"/>
          </a:p>
          <a:p>
            <a:r>
              <a:rPr lang="en-US" smtClean="0"/>
              <a:t>Bottom left: </a:t>
            </a:r>
            <a:r>
              <a:rPr lang="en-US" b="1" smtClean="0"/>
              <a:t>The garage of a Sderot home that was hit by a short-range rocket fired from Gaza on Jan. 17, 2008</a:t>
            </a:r>
            <a:endParaRPr lang="en-US" smtClean="0"/>
          </a:p>
          <a:p>
            <a:endParaRPr lang="en-US" smtClean="0"/>
          </a:p>
          <a:p>
            <a:r>
              <a:rPr lang="en-US" smtClean="0"/>
              <a:t>Right: </a:t>
            </a:r>
            <a:r>
              <a:rPr lang="en-US" b="1" smtClean="0"/>
              <a:t>A Sderot home that took a direct hit on Jan. 17, 2008</a:t>
            </a:r>
            <a:endParaRPr lang="en-US" smtClean="0"/>
          </a:p>
          <a:p>
            <a:endParaRPr lang="en-US" smtClean="0"/>
          </a:p>
          <a:p>
            <a:r>
              <a:rPr lang="en-US" smtClean="0"/>
              <a:t>(Source: The Israel Project, http://www.theisraelproject.org/site/?c=hsJPK0PIJpH&amp;b=3831671)</a:t>
            </a:r>
          </a:p>
          <a:p>
            <a:endParaRPr lang="en-US" smtClean="0"/>
          </a:p>
        </p:txBody>
      </p:sp>
      <p:sp>
        <p:nvSpPr>
          <p:cNvPr id="18436" name="Slide Number Placeholder 3"/>
          <p:cNvSpPr>
            <a:spLocks noGrp="1"/>
          </p:cNvSpPr>
          <p:nvPr>
            <p:ph type="sldNum" sz="quarter" idx="5"/>
          </p:nvPr>
        </p:nvSpPr>
        <p:spPr>
          <a:noFill/>
        </p:spPr>
        <p:txBody>
          <a:bodyPr/>
          <a:lstStyle/>
          <a:p>
            <a:fld id="{858241D0-BB3A-4577-9B0A-4596FEF2CAF1}"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smtClean="0">
                <a:latin typeface="Arial" charset="0"/>
                <a:cs typeface="Arial" charset="0"/>
              </a:rPr>
              <a:t>Photo credit: Embassy of Israel, January 3, 2008</a:t>
            </a:r>
          </a:p>
        </p:txBody>
      </p:sp>
      <p:sp>
        <p:nvSpPr>
          <p:cNvPr id="21508" name="Slide Number Placeholder 3"/>
          <p:cNvSpPr>
            <a:spLocks noGrp="1"/>
          </p:cNvSpPr>
          <p:nvPr>
            <p:ph type="sldNum" sz="quarter" idx="5"/>
          </p:nvPr>
        </p:nvSpPr>
        <p:spPr>
          <a:noFill/>
        </p:spPr>
        <p:txBody>
          <a:bodyPr/>
          <a:lstStyle/>
          <a:p>
            <a:fld id="{BC526514-D6C6-43CA-8D8C-6B01958737B0}" type="slidenum">
              <a:rPr lang="en-US" smtClean="0">
                <a:latin typeface="Arial" charset="0"/>
                <a:cs typeface="Arial" charset="0"/>
              </a:rPr>
              <a:pPr/>
              <a:t>7</a:t>
            </a:fld>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smtClean="0">
                <a:latin typeface="Arial" charset="0"/>
                <a:cs typeface="Arial" charset="0"/>
              </a:rPr>
              <a:t>Source: Intelligence and Terrorism Information Center at the Israel Intelligence Heritage &amp; Commemoration Center (IICC), “</a:t>
            </a:r>
            <a:r>
              <a:rPr lang="en-US" b="1" smtClean="0">
                <a:latin typeface="Arial" charset="0"/>
                <a:cs typeface="Arial" charset="0"/>
              </a:rPr>
              <a:t>Summary of rocket fire and mortar shelling in 2008</a:t>
            </a:r>
            <a:r>
              <a:rPr lang="en-US" smtClean="0">
                <a:latin typeface="Arial" charset="0"/>
                <a:cs typeface="Arial" charset="0"/>
              </a:rPr>
              <a:t>,” January 1, 2009. http://www.terrorism-info.org.il/malam_multimedia/English/eng_n/pdf/ipc_e007.pdf</a:t>
            </a:r>
          </a:p>
          <a:p>
            <a:endParaRPr lang="en-US" smtClean="0">
              <a:latin typeface="Arial" charset="0"/>
              <a:cs typeface="Arial" charset="0"/>
            </a:endParaRPr>
          </a:p>
        </p:txBody>
      </p:sp>
      <p:sp>
        <p:nvSpPr>
          <p:cNvPr id="24580" name="Slide Number Placeholder 3"/>
          <p:cNvSpPr>
            <a:spLocks noGrp="1"/>
          </p:cNvSpPr>
          <p:nvPr>
            <p:ph type="sldNum" sz="quarter" idx="5"/>
          </p:nvPr>
        </p:nvSpPr>
        <p:spPr>
          <a:noFill/>
        </p:spPr>
        <p:txBody>
          <a:bodyPr/>
          <a:lstStyle/>
          <a:p>
            <a:fld id="{6BCB19FE-6E40-432F-A643-81A756A0B82D}" type="slidenum">
              <a:rPr lang="en-US" smtClean="0">
                <a:latin typeface="Arial" charset="0"/>
                <a:cs typeface="Arial" charset="0"/>
              </a:rPr>
              <a:pPr/>
              <a:t>8</a:t>
            </a:fld>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mtClean="0">
                <a:latin typeface="Arial" charset="0"/>
                <a:cs typeface="Arial" charset="0"/>
              </a:rPr>
              <a:t>Source: Intelligence and Terrorism Information Center at the Israel Intelligence Heritage &amp; Commemoration Center (IICC), “</a:t>
            </a:r>
            <a:r>
              <a:rPr lang="en-US" b="1" smtClean="0">
                <a:latin typeface="Arial" charset="0"/>
                <a:cs typeface="Arial" charset="0"/>
              </a:rPr>
              <a:t>Summary of rocket fire and mortar shelling in 2008</a:t>
            </a:r>
            <a:r>
              <a:rPr lang="en-US" smtClean="0">
                <a:latin typeface="Arial" charset="0"/>
                <a:cs typeface="Arial" charset="0"/>
              </a:rPr>
              <a:t>,” January 1, 2009. http://www.terrorism-info.org.il/malam_multimedia/English/eng_n/pdf/ipc_e007.pdf</a:t>
            </a:r>
          </a:p>
          <a:p>
            <a:endParaRPr lang="en-US" smtClean="0">
              <a:latin typeface="Arial" charset="0"/>
              <a:cs typeface="Arial" charset="0"/>
            </a:endParaRPr>
          </a:p>
        </p:txBody>
      </p:sp>
      <p:sp>
        <p:nvSpPr>
          <p:cNvPr id="25604" name="Slide Number Placeholder 3"/>
          <p:cNvSpPr>
            <a:spLocks noGrp="1"/>
          </p:cNvSpPr>
          <p:nvPr>
            <p:ph type="sldNum" sz="quarter" idx="5"/>
          </p:nvPr>
        </p:nvSpPr>
        <p:spPr>
          <a:noFill/>
        </p:spPr>
        <p:txBody>
          <a:bodyPr/>
          <a:lstStyle/>
          <a:p>
            <a:fld id="{58DB17E7-A84C-44B8-BB59-FEC48D891B01}" type="slidenum">
              <a:rPr lang="en-US" smtClean="0">
                <a:latin typeface="Arial" charset="0"/>
                <a:cs typeface="Arial" charset="0"/>
              </a:rPr>
              <a:pPr/>
              <a:t>9</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274638"/>
            <a:ext cx="2109788"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8550"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3075" y="1000125"/>
            <a:ext cx="4135438"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1000125"/>
            <a:ext cx="4137025"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1C5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73075" y="1000125"/>
            <a:ext cx="8424863" cy="5237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pitchFamily="34" charset="0"/>
          <a:cs typeface="Arial" pitchFamily="34" charset="0"/>
        </a:defRPr>
      </a:lvl2pPr>
      <a:lvl3pPr algn="ctr" rtl="0" fontAlgn="base">
        <a:spcBef>
          <a:spcPct val="0"/>
        </a:spcBef>
        <a:spcAft>
          <a:spcPct val="0"/>
        </a:spcAft>
        <a:defRPr sz="4400">
          <a:solidFill>
            <a:schemeClr val="bg1"/>
          </a:solidFill>
          <a:latin typeface="Arial" pitchFamily="34" charset="0"/>
          <a:cs typeface="Arial" pitchFamily="34" charset="0"/>
        </a:defRPr>
      </a:lvl3pPr>
      <a:lvl4pPr algn="ctr" rtl="0" fontAlgn="base">
        <a:spcBef>
          <a:spcPct val="0"/>
        </a:spcBef>
        <a:spcAft>
          <a:spcPct val="0"/>
        </a:spcAft>
        <a:defRPr sz="4400">
          <a:solidFill>
            <a:schemeClr val="bg1"/>
          </a:solidFill>
          <a:latin typeface="Arial" pitchFamily="34" charset="0"/>
          <a:cs typeface="Arial" pitchFamily="34" charset="0"/>
        </a:defRPr>
      </a:lvl4pPr>
      <a:lvl5pPr algn="ctr" rtl="0" fontAlgn="base">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cs typeface="+mn-cs"/>
        </a:defRPr>
      </a:lvl2pPr>
      <a:lvl3pPr marL="1143000" indent="-228600" algn="l" rtl="0" fontAlgn="base">
        <a:spcBef>
          <a:spcPct val="20000"/>
        </a:spcBef>
        <a:spcAft>
          <a:spcPct val="0"/>
        </a:spcAft>
        <a:buChar char="•"/>
        <a:defRPr sz="2400">
          <a:solidFill>
            <a:schemeClr val="bg1"/>
          </a:solidFill>
          <a:latin typeface="+mn-lt"/>
          <a:cs typeface="+mn-cs"/>
        </a:defRPr>
      </a:lvl3pPr>
      <a:lvl4pPr marL="1600200" indent="-228600" algn="l" rtl="0" fontAlgn="base">
        <a:spcBef>
          <a:spcPct val="20000"/>
        </a:spcBef>
        <a:spcAft>
          <a:spcPct val="0"/>
        </a:spcAft>
        <a:buChar char="–"/>
        <a:defRPr sz="2000">
          <a:solidFill>
            <a:schemeClr val="bg1"/>
          </a:solidFill>
          <a:latin typeface="+mn-lt"/>
          <a:cs typeface="+mn-cs"/>
        </a:defRPr>
      </a:lvl4pPr>
      <a:lvl5pPr marL="2057400" indent="-228600" algn="l" rtl="0" fontAlgn="base">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C:\Users\Nevet\Documents\Israel\BV%20Presentation\15seconds3.wmv"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tipmedia.org/Sderot/sderot%20004.JPG" TargetMode="External"/><Relationship Id="rId7" Type="http://schemas.openxmlformats.org/officeDocument/2006/relationships/hyperlink" Target="http://www.tipmedia.org/Sderot/sderot%20015.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www.tipmedia.org/Sderot/sderot%20011.JPG"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idfspokesperson.files.wordpress.com/2009/01/intelmaps1.jpe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RichardKemp-Gaza.BBC-09.01.09.fl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C:\Users\Nevet\Documents\Israel\BV%20Presentation\15seconds2.wmv"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tipmedia.org/Sderot/sderot%20116.JPG" TargetMode="External"/><Relationship Id="rId7" Type="http://schemas.openxmlformats.org/officeDocument/2006/relationships/hyperlink" Target="http://www.tipmedia.org/Sderot/sderot%20062.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tipmedia.org/Sderot/sderot%20131.JPG"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mtClean="0"/>
              <a:t>“Operation Cast Lead”</a:t>
            </a:r>
            <a:br>
              <a:rPr lang="en-US" smtClean="0"/>
            </a:br>
            <a:r>
              <a:rPr lang="en-US" sz="4000" smtClean="0"/>
              <a:t>December 2008 – January 2009</a:t>
            </a:r>
            <a:endParaRPr lang="en-US" smtClean="0"/>
          </a:p>
        </p:txBody>
      </p:sp>
      <p:sp>
        <p:nvSpPr>
          <p:cNvPr id="2051" name="Rectangle 3"/>
          <p:cNvSpPr>
            <a:spLocks noGrp="1" noChangeArrowheads="1"/>
          </p:cNvSpPr>
          <p:nvPr>
            <p:ph type="subTitle" idx="1"/>
          </p:nvPr>
        </p:nvSpPr>
        <p:spPr>
          <a:xfrm>
            <a:off x="1371600" y="4495800"/>
            <a:ext cx="6400800" cy="1143000"/>
          </a:xfrm>
        </p:spPr>
        <p:txBody>
          <a:bodyPr/>
          <a:lstStyle/>
          <a:p>
            <a:r>
              <a:rPr lang="en-US" sz="2400" smtClean="0"/>
              <a:t>Nevet Basker</a:t>
            </a:r>
          </a:p>
          <a:p>
            <a:r>
              <a:rPr lang="en-US" sz="2400" smtClean="0"/>
              <a:t>     StandWithUs Northwest</a:t>
            </a:r>
          </a:p>
        </p:txBody>
      </p:sp>
      <p:pic>
        <p:nvPicPr>
          <p:cNvPr id="2052" name="Picture 3" descr="StandWithUs.Logo.jpg"/>
          <p:cNvPicPr>
            <a:picLocks noChangeAspect="1"/>
          </p:cNvPicPr>
          <p:nvPr/>
        </p:nvPicPr>
        <p:blipFill>
          <a:blip r:embed="rId3"/>
          <a:srcRect/>
          <a:stretch>
            <a:fillRect/>
          </a:stretch>
        </p:blipFill>
        <p:spPr bwMode="auto">
          <a:xfrm>
            <a:off x="2667000" y="5029200"/>
            <a:ext cx="2314575"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Rocket Range</a:t>
            </a:r>
          </a:p>
        </p:txBody>
      </p:sp>
      <p:pic>
        <p:nvPicPr>
          <p:cNvPr id="10243" name="Picture 2" descr="rocketpopmap1"/>
          <p:cNvPicPr>
            <a:picLocks noChangeAspect="1" noChangeArrowheads="1"/>
          </p:cNvPicPr>
          <p:nvPr/>
        </p:nvPicPr>
        <p:blipFill>
          <a:blip r:embed="rId3"/>
          <a:srcRect/>
          <a:stretch>
            <a:fillRect/>
          </a:stretch>
        </p:blipFill>
        <p:spPr bwMode="auto">
          <a:xfrm>
            <a:off x="1104900" y="1236663"/>
            <a:ext cx="6934200" cy="529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smtClean="0">
                <a:solidFill>
                  <a:srgbClr val="1C1C54"/>
                </a:solidFill>
              </a:rPr>
              <a:t>15 Seconds to Take Cover</a:t>
            </a:r>
          </a:p>
        </p:txBody>
      </p:sp>
      <p:pic>
        <p:nvPicPr>
          <p:cNvPr id="3" name="15seconds3.wmv">
            <a:hlinkClick r:id="" action="ppaction://media"/>
          </p:cNvPr>
          <p:cNvPicPr>
            <a:picLocks noRot="1" noChangeAspect="1"/>
          </p:cNvPicPr>
          <p:nvPr>
            <a:videoFile r:link="rId1"/>
          </p:nvPr>
        </p:nvPicPr>
        <p:blipFill>
          <a:blip r:embed="rId4"/>
          <a:srcRect/>
          <a:stretch>
            <a:fillRect/>
          </a:stretch>
        </p:blipFill>
        <p:spPr bwMode="auto">
          <a:xfrm>
            <a:off x="727075" y="782638"/>
            <a:ext cx="7689850" cy="5292725"/>
          </a:xfrm>
          <a:prstGeom prst="rect">
            <a:avLst/>
          </a:prstGeom>
          <a:blipFill dpi="0" rotWithShape="1">
            <a:blip r:embed="rId4"/>
            <a:srcRect/>
            <a:stretch>
              <a:fillRect/>
            </a:stretch>
          </a:blip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heisraelproject.org/atf/cf/%7b84DC5887-741E-4056-8D91-A389164BC94E%7d/sderot%20004copy.JPG">
            <a:hlinkClick r:id="rId3"/>
          </p:cNvPr>
          <p:cNvPicPr>
            <a:picLocks noChangeAspect="1" noChangeArrowheads="1"/>
          </p:cNvPicPr>
          <p:nvPr/>
        </p:nvPicPr>
        <p:blipFill>
          <a:blip r:embed="rId4"/>
          <a:srcRect/>
          <a:stretch>
            <a:fillRect/>
          </a:stretch>
        </p:blipFill>
        <p:spPr bwMode="auto">
          <a:xfrm>
            <a:off x="4337050" y="304800"/>
            <a:ext cx="4464050" cy="2971800"/>
          </a:xfrm>
          <a:prstGeom prst="rect">
            <a:avLst/>
          </a:prstGeom>
          <a:noFill/>
          <a:ln w="9525">
            <a:noFill/>
            <a:miter lim="800000"/>
            <a:headEnd/>
            <a:tailEnd/>
          </a:ln>
        </p:spPr>
      </p:pic>
      <p:pic>
        <p:nvPicPr>
          <p:cNvPr id="10243" name="Picture 4" descr="http://www.theisraelproject.org/atf/cf/%7b84DC5887-741E-4056-8D91-A389164BC94E%7d/sderot%20011copy.JPG">
            <a:hlinkClick r:id="rId5"/>
          </p:cNvPr>
          <p:cNvPicPr>
            <a:picLocks noChangeAspect="1" noChangeArrowheads="1"/>
          </p:cNvPicPr>
          <p:nvPr/>
        </p:nvPicPr>
        <p:blipFill>
          <a:blip r:embed="rId6"/>
          <a:srcRect/>
          <a:stretch>
            <a:fillRect/>
          </a:stretch>
        </p:blipFill>
        <p:spPr bwMode="auto">
          <a:xfrm>
            <a:off x="457200" y="762000"/>
            <a:ext cx="3043238" cy="4572000"/>
          </a:xfrm>
          <a:prstGeom prst="rect">
            <a:avLst/>
          </a:prstGeom>
          <a:noFill/>
          <a:ln w="9525">
            <a:noFill/>
            <a:miter lim="800000"/>
            <a:headEnd/>
            <a:tailEnd/>
          </a:ln>
        </p:spPr>
      </p:pic>
      <p:pic>
        <p:nvPicPr>
          <p:cNvPr id="10244" name="Picture 6" descr="http://www.theisraelproject.org/atf/cf/%7b84DC5887-741E-4056-8D91-A389164BC94E%7d/sderot%20015copy.JPG">
            <a:hlinkClick r:id="rId7"/>
          </p:cNvPr>
          <p:cNvPicPr>
            <a:picLocks noChangeAspect="1" noChangeArrowheads="1"/>
          </p:cNvPicPr>
          <p:nvPr/>
        </p:nvPicPr>
        <p:blipFill>
          <a:blip r:embed="rId8"/>
          <a:srcRect/>
          <a:stretch>
            <a:fillRect/>
          </a:stretch>
        </p:blipFill>
        <p:spPr bwMode="auto">
          <a:xfrm>
            <a:off x="3886200" y="3581400"/>
            <a:ext cx="4648200" cy="3094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jnf.org/images/sapphire/Sderot-rendering-of-indoor-playground.jpg"/>
          <p:cNvPicPr>
            <a:picLocks noChangeAspect="1" noChangeArrowheads="1"/>
          </p:cNvPicPr>
          <p:nvPr/>
        </p:nvPicPr>
        <p:blipFill>
          <a:blip r:embed="rId3"/>
          <a:srcRect/>
          <a:stretch>
            <a:fillRect/>
          </a:stretch>
        </p:blipFill>
        <p:spPr bwMode="auto">
          <a:xfrm>
            <a:off x="76200" y="2133600"/>
            <a:ext cx="8975725" cy="3276600"/>
          </a:xfrm>
          <a:prstGeom prst="rect">
            <a:avLst/>
          </a:prstGeom>
          <a:noFill/>
          <a:ln w="9525">
            <a:noFill/>
            <a:miter lim="800000"/>
            <a:headEnd/>
            <a:tailEnd/>
          </a:ln>
        </p:spPr>
      </p:pic>
      <p:cxnSp>
        <p:nvCxnSpPr>
          <p:cNvPr id="4" name="Straight Arrow Connector 3"/>
          <p:cNvCxnSpPr/>
          <p:nvPr/>
        </p:nvCxnSpPr>
        <p:spPr>
          <a:xfrm rot="16200000" flipH="1">
            <a:off x="495300" y="2247900"/>
            <a:ext cx="15240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a:off x="1981200" y="2133600"/>
            <a:ext cx="14478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3200400" y="1905000"/>
            <a:ext cx="16002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5448300" y="1866900"/>
            <a:ext cx="15240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858000" y="2209800"/>
            <a:ext cx="15240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09600" y="4953000"/>
            <a:ext cx="11430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2667000" y="4953000"/>
            <a:ext cx="11430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4343400" y="5105400"/>
            <a:ext cx="12954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6096000" y="4953000"/>
            <a:ext cx="13716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7467600" y="5029200"/>
            <a:ext cx="10668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277" name="TextBox 19"/>
          <p:cNvSpPr txBox="1">
            <a:spLocks noChangeArrowheads="1"/>
          </p:cNvSpPr>
          <p:nvPr/>
        </p:nvSpPr>
        <p:spPr bwMode="auto">
          <a:xfrm>
            <a:off x="152400" y="914400"/>
            <a:ext cx="1981200" cy="584200"/>
          </a:xfrm>
          <a:prstGeom prst="rect">
            <a:avLst/>
          </a:prstGeom>
          <a:noFill/>
          <a:ln w="9525">
            <a:noFill/>
            <a:miter lim="800000"/>
            <a:headEnd/>
            <a:tailEnd/>
          </a:ln>
        </p:spPr>
        <p:txBody>
          <a:bodyPr>
            <a:spAutoFit/>
          </a:bodyPr>
          <a:lstStyle/>
          <a:p>
            <a:pPr algn="ctr"/>
            <a:r>
              <a:rPr lang="en-US" sz="1600">
                <a:solidFill>
                  <a:srgbClr val="D3EBED"/>
                </a:solidFill>
              </a:rPr>
              <a:t>Aerobics/Dance</a:t>
            </a:r>
          </a:p>
          <a:p>
            <a:pPr algn="ctr"/>
            <a:r>
              <a:rPr lang="en-US" sz="1600">
                <a:solidFill>
                  <a:srgbClr val="D3EBED"/>
                </a:solidFill>
              </a:rPr>
              <a:t>Studio &amp; Shelter</a:t>
            </a:r>
          </a:p>
        </p:txBody>
      </p:sp>
      <p:sp>
        <p:nvSpPr>
          <p:cNvPr id="11278" name="TextBox 20"/>
          <p:cNvSpPr txBox="1">
            <a:spLocks noChangeArrowheads="1"/>
          </p:cNvSpPr>
          <p:nvPr/>
        </p:nvSpPr>
        <p:spPr bwMode="auto">
          <a:xfrm>
            <a:off x="2057400" y="939800"/>
            <a:ext cx="1981200" cy="584200"/>
          </a:xfrm>
          <a:prstGeom prst="rect">
            <a:avLst/>
          </a:prstGeom>
          <a:noFill/>
          <a:ln w="9525">
            <a:noFill/>
            <a:miter lim="800000"/>
            <a:headEnd/>
            <a:tailEnd/>
          </a:ln>
        </p:spPr>
        <p:txBody>
          <a:bodyPr>
            <a:spAutoFit/>
          </a:bodyPr>
          <a:lstStyle/>
          <a:p>
            <a:pPr algn="ctr"/>
            <a:r>
              <a:rPr lang="en-US" sz="1600">
                <a:solidFill>
                  <a:srgbClr val="D3EBED"/>
                </a:solidFill>
              </a:rPr>
              <a:t>Children’s Play</a:t>
            </a:r>
          </a:p>
          <a:p>
            <a:pPr algn="ctr"/>
            <a:r>
              <a:rPr lang="en-US" sz="1600">
                <a:solidFill>
                  <a:srgbClr val="D3EBED"/>
                </a:solidFill>
              </a:rPr>
              <a:t>Area (ages 7-12)</a:t>
            </a:r>
          </a:p>
        </p:txBody>
      </p:sp>
      <p:sp>
        <p:nvSpPr>
          <p:cNvPr id="11279" name="TextBox 21"/>
          <p:cNvSpPr txBox="1">
            <a:spLocks noChangeArrowheads="1"/>
          </p:cNvSpPr>
          <p:nvPr/>
        </p:nvSpPr>
        <p:spPr bwMode="auto">
          <a:xfrm>
            <a:off x="3810000" y="863600"/>
            <a:ext cx="1524000" cy="584200"/>
          </a:xfrm>
          <a:prstGeom prst="rect">
            <a:avLst/>
          </a:prstGeom>
          <a:noFill/>
          <a:ln w="9525">
            <a:noFill/>
            <a:miter lim="800000"/>
            <a:headEnd/>
            <a:tailEnd/>
          </a:ln>
        </p:spPr>
        <p:txBody>
          <a:bodyPr>
            <a:spAutoFit/>
          </a:bodyPr>
          <a:lstStyle/>
          <a:p>
            <a:pPr algn="ctr"/>
            <a:r>
              <a:rPr lang="en-US" sz="1600">
                <a:solidFill>
                  <a:srgbClr val="D3EBED"/>
                </a:solidFill>
              </a:rPr>
              <a:t>Merry-Go-</a:t>
            </a:r>
            <a:br>
              <a:rPr lang="en-US" sz="1600">
                <a:solidFill>
                  <a:srgbClr val="D3EBED"/>
                </a:solidFill>
              </a:rPr>
            </a:br>
            <a:r>
              <a:rPr lang="en-US" sz="1600">
                <a:solidFill>
                  <a:srgbClr val="D3EBED"/>
                </a:solidFill>
              </a:rPr>
              <a:t>Round</a:t>
            </a:r>
          </a:p>
        </p:txBody>
      </p:sp>
      <p:sp>
        <p:nvSpPr>
          <p:cNvPr id="11280" name="TextBox 22"/>
          <p:cNvSpPr txBox="1">
            <a:spLocks noChangeArrowheads="1"/>
          </p:cNvSpPr>
          <p:nvPr/>
        </p:nvSpPr>
        <p:spPr bwMode="auto">
          <a:xfrm>
            <a:off x="5181600" y="558800"/>
            <a:ext cx="2133600" cy="584200"/>
          </a:xfrm>
          <a:prstGeom prst="rect">
            <a:avLst/>
          </a:prstGeom>
          <a:noFill/>
          <a:ln w="9525">
            <a:noFill/>
            <a:miter lim="800000"/>
            <a:headEnd/>
            <a:tailEnd/>
          </a:ln>
        </p:spPr>
        <p:txBody>
          <a:bodyPr>
            <a:spAutoFit/>
          </a:bodyPr>
          <a:lstStyle/>
          <a:p>
            <a:pPr algn="ctr"/>
            <a:r>
              <a:rPr lang="en-US" sz="1600">
                <a:solidFill>
                  <a:srgbClr val="D3EBED"/>
                </a:solidFill>
              </a:rPr>
              <a:t>Rock Climbing Wall/ Play Equipment</a:t>
            </a:r>
          </a:p>
        </p:txBody>
      </p:sp>
      <p:sp>
        <p:nvSpPr>
          <p:cNvPr id="11281" name="TextBox 28"/>
          <p:cNvSpPr txBox="1">
            <a:spLocks noChangeArrowheads="1"/>
          </p:cNvSpPr>
          <p:nvPr/>
        </p:nvSpPr>
        <p:spPr bwMode="auto">
          <a:xfrm>
            <a:off x="7315200" y="1016000"/>
            <a:ext cx="1524000" cy="584200"/>
          </a:xfrm>
          <a:prstGeom prst="rect">
            <a:avLst/>
          </a:prstGeom>
          <a:noFill/>
          <a:ln w="9525">
            <a:noFill/>
            <a:miter lim="800000"/>
            <a:headEnd/>
            <a:tailEnd/>
          </a:ln>
        </p:spPr>
        <p:txBody>
          <a:bodyPr>
            <a:spAutoFit/>
          </a:bodyPr>
          <a:lstStyle/>
          <a:p>
            <a:pPr algn="ctr"/>
            <a:r>
              <a:rPr lang="en-US" sz="1600">
                <a:solidFill>
                  <a:srgbClr val="D3EBED"/>
                </a:solidFill>
              </a:rPr>
              <a:t>Movie Theater</a:t>
            </a:r>
          </a:p>
          <a:p>
            <a:pPr algn="ctr"/>
            <a:r>
              <a:rPr lang="en-US" sz="1600">
                <a:solidFill>
                  <a:srgbClr val="D3EBED"/>
                </a:solidFill>
              </a:rPr>
              <a:t>&amp; Shelter</a:t>
            </a:r>
          </a:p>
        </p:txBody>
      </p:sp>
      <p:sp>
        <p:nvSpPr>
          <p:cNvPr id="11282" name="TextBox 30"/>
          <p:cNvSpPr txBox="1">
            <a:spLocks noChangeArrowheads="1"/>
          </p:cNvSpPr>
          <p:nvPr/>
        </p:nvSpPr>
        <p:spPr bwMode="auto">
          <a:xfrm>
            <a:off x="304800" y="5715000"/>
            <a:ext cx="1524000" cy="584200"/>
          </a:xfrm>
          <a:prstGeom prst="rect">
            <a:avLst/>
          </a:prstGeom>
          <a:noFill/>
          <a:ln w="9525">
            <a:noFill/>
            <a:miter lim="800000"/>
            <a:headEnd/>
            <a:tailEnd/>
          </a:ln>
        </p:spPr>
        <p:txBody>
          <a:bodyPr>
            <a:spAutoFit/>
          </a:bodyPr>
          <a:lstStyle/>
          <a:p>
            <a:pPr algn="ctr"/>
            <a:r>
              <a:rPr lang="en-US" sz="1600">
                <a:solidFill>
                  <a:srgbClr val="D3EBED"/>
                </a:solidFill>
              </a:rPr>
              <a:t>Toddler Play Area &amp; Shelter</a:t>
            </a:r>
          </a:p>
        </p:txBody>
      </p:sp>
      <p:sp>
        <p:nvSpPr>
          <p:cNvPr id="11283" name="TextBox 31"/>
          <p:cNvSpPr txBox="1">
            <a:spLocks noChangeArrowheads="1"/>
          </p:cNvSpPr>
          <p:nvPr/>
        </p:nvSpPr>
        <p:spPr bwMode="auto">
          <a:xfrm>
            <a:off x="7391400" y="5715000"/>
            <a:ext cx="1524000" cy="584200"/>
          </a:xfrm>
          <a:prstGeom prst="rect">
            <a:avLst/>
          </a:prstGeom>
          <a:noFill/>
          <a:ln w="9525">
            <a:noFill/>
            <a:miter lim="800000"/>
            <a:headEnd/>
            <a:tailEnd/>
          </a:ln>
        </p:spPr>
        <p:txBody>
          <a:bodyPr>
            <a:spAutoFit/>
          </a:bodyPr>
          <a:lstStyle/>
          <a:p>
            <a:pPr algn="ctr"/>
            <a:r>
              <a:rPr lang="en-US" sz="1600">
                <a:solidFill>
                  <a:srgbClr val="D3EBED"/>
                </a:solidFill>
              </a:rPr>
              <a:t>Teen Disco</a:t>
            </a:r>
          </a:p>
          <a:p>
            <a:pPr algn="ctr"/>
            <a:r>
              <a:rPr lang="en-US" sz="1600">
                <a:solidFill>
                  <a:srgbClr val="D3EBED"/>
                </a:solidFill>
              </a:rPr>
              <a:t>&amp; Shelter</a:t>
            </a:r>
          </a:p>
        </p:txBody>
      </p:sp>
      <p:sp>
        <p:nvSpPr>
          <p:cNvPr id="11284" name="TextBox 32"/>
          <p:cNvSpPr txBox="1">
            <a:spLocks noChangeArrowheads="1"/>
          </p:cNvSpPr>
          <p:nvPr/>
        </p:nvSpPr>
        <p:spPr bwMode="auto">
          <a:xfrm>
            <a:off x="6096000" y="5910263"/>
            <a:ext cx="990600" cy="338137"/>
          </a:xfrm>
          <a:prstGeom prst="rect">
            <a:avLst/>
          </a:prstGeom>
          <a:noFill/>
          <a:ln w="9525">
            <a:noFill/>
            <a:miter lim="800000"/>
            <a:headEnd/>
            <a:tailEnd/>
          </a:ln>
        </p:spPr>
        <p:txBody>
          <a:bodyPr>
            <a:spAutoFit/>
          </a:bodyPr>
          <a:lstStyle/>
          <a:p>
            <a:pPr algn="ctr"/>
            <a:r>
              <a:rPr lang="en-US" sz="1600">
                <a:solidFill>
                  <a:srgbClr val="D3EBED"/>
                </a:solidFill>
              </a:rPr>
              <a:t>Café</a:t>
            </a:r>
          </a:p>
        </p:txBody>
      </p:sp>
      <p:sp>
        <p:nvSpPr>
          <p:cNvPr id="11285" name="TextBox 33"/>
          <p:cNvSpPr txBox="1">
            <a:spLocks noChangeArrowheads="1"/>
          </p:cNvSpPr>
          <p:nvPr/>
        </p:nvSpPr>
        <p:spPr bwMode="auto">
          <a:xfrm>
            <a:off x="4267200" y="5867400"/>
            <a:ext cx="1524000" cy="584200"/>
          </a:xfrm>
          <a:prstGeom prst="rect">
            <a:avLst/>
          </a:prstGeom>
          <a:noFill/>
          <a:ln w="9525">
            <a:noFill/>
            <a:miter lim="800000"/>
            <a:headEnd/>
            <a:tailEnd/>
          </a:ln>
        </p:spPr>
        <p:txBody>
          <a:bodyPr>
            <a:spAutoFit/>
          </a:bodyPr>
          <a:lstStyle/>
          <a:p>
            <a:pPr algn="ctr"/>
            <a:r>
              <a:rPr lang="en-US" sz="1600">
                <a:solidFill>
                  <a:srgbClr val="D3EBED"/>
                </a:solidFill>
              </a:rPr>
              <a:t>Multi-Purpose Playing Field</a:t>
            </a:r>
          </a:p>
        </p:txBody>
      </p:sp>
      <p:sp>
        <p:nvSpPr>
          <p:cNvPr id="11286" name="TextBox 34"/>
          <p:cNvSpPr txBox="1">
            <a:spLocks noChangeArrowheads="1"/>
          </p:cNvSpPr>
          <p:nvPr/>
        </p:nvSpPr>
        <p:spPr bwMode="auto">
          <a:xfrm>
            <a:off x="1905000" y="5715000"/>
            <a:ext cx="1981200" cy="584200"/>
          </a:xfrm>
          <a:prstGeom prst="rect">
            <a:avLst/>
          </a:prstGeom>
          <a:noFill/>
          <a:ln w="9525">
            <a:noFill/>
            <a:miter lim="800000"/>
            <a:headEnd/>
            <a:tailEnd/>
          </a:ln>
        </p:spPr>
        <p:txBody>
          <a:bodyPr>
            <a:spAutoFit/>
          </a:bodyPr>
          <a:lstStyle/>
          <a:p>
            <a:pPr algn="ctr"/>
            <a:r>
              <a:rPr lang="en-US" sz="1600">
                <a:solidFill>
                  <a:srgbClr val="D3EBED"/>
                </a:solidFill>
              </a:rPr>
              <a:t>Counseling Center &amp; Health Clinic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IDF Tanks Moving South as Part of Operation Cast Lead"/>
          <p:cNvPicPr>
            <a:picLocks noChangeAspect="1" noChangeArrowheads="1"/>
          </p:cNvPicPr>
          <p:nvPr/>
        </p:nvPicPr>
        <p:blipFill>
          <a:blip r:embed="rId3"/>
          <a:srcRect b="8159"/>
          <a:stretch>
            <a:fillRect/>
          </a:stretch>
        </p:blipFill>
        <p:spPr bwMode="auto">
          <a:xfrm>
            <a:off x="3810000" y="3383788"/>
            <a:ext cx="5067300" cy="3285300"/>
          </a:xfrm>
          <a:prstGeom prst="rect">
            <a:avLst/>
          </a:prstGeom>
          <a:noFill/>
          <a:ln w="9525">
            <a:noFill/>
            <a:miter lim="800000"/>
            <a:headEnd/>
            <a:tailEnd/>
          </a:ln>
        </p:spPr>
      </p:pic>
      <p:pic>
        <p:nvPicPr>
          <p:cNvPr id="11268" name="Picture 2" descr="The Israeli Air Force attacks in Gaza City"/>
          <p:cNvPicPr>
            <a:picLocks noChangeAspect="1" noChangeArrowheads="1"/>
          </p:cNvPicPr>
          <p:nvPr/>
        </p:nvPicPr>
        <p:blipFill>
          <a:blip r:embed="rId4"/>
          <a:srcRect/>
          <a:stretch>
            <a:fillRect/>
          </a:stretch>
        </p:blipFill>
        <p:spPr bwMode="auto">
          <a:xfrm>
            <a:off x="380999" y="304800"/>
            <a:ext cx="5033951" cy="356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Intermingling with Civilians</a:t>
            </a:r>
          </a:p>
        </p:txBody>
      </p:sp>
      <p:pic>
        <p:nvPicPr>
          <p:cNvPr id="12291" name="Picture 2" descr="Hamas Deployment in Northern Sector of Gaza City">
            <a:hlinkClick r:id="rId3"/>
          </p:cNvPr>
          <p:cNvPicPr>
            <a:picLocks noChangeAspect="1" noChangeArrowheads="1"/>
          </p:cNvPicPr>
          <p:nvPr/>
        </p:nvPicPr>
        <p:blipFill>
          <a:blip r:embed="rId4"/>
          <a:srcRect/>
          <a:stretch>
            <a:fillRect/>
          </a:stretch>
        </p:blipFill>
        <p:spPr bwMode="auto">
          <a:xfrm>
            <a:off x="571500" y="1098550"/>
            <a:ext cx="8001000" cy="556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Underground Rocket Launching Site Located in Populated Area in Gaza"/>
          <p:cNvPicPr>
            <a:picLocks noChangeAspect="1" noChangeArrowheads="1"/>
          </p:cNvPicPr>
          <p:nvPr/>
        </p:nvPicPr>
        <p:blipFill>
          <a:blip r:embed="rId3"/>
          <a:srcRect/>
          <a:stretch>
            <a:fillRect/>
          </a:stretch>
        </p:blipFill>
        <p:spPr bwMode="auto">
          <a:xfrm>
            <a:off x="685800" y="320675"/>
            <a:ext cx="7772400" cy="621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his map shows the way that a roadside explosive had been laid on a road south of Khan Younis with the control wire leading from the nearby mosque."/>
          <p:cNvPicPr>
            <a:picLocks noChangeAspect="1" noChangeArrowheads="1"/>
          </p:cNvPicPr>
          <p:nvPr/>
        </p:nvPicPr>
        <p:blipFill>
          <a:blip r:embed="rId3"/>
          <a:srcRect/>
          <a:stretch>
            <a:fillRect/>
          </a:stretch>
        </p:blipFill>
        <p:spPr bwMode="auto">
          <a:xfrm>
            <a:off x="381000" y="520700"/>
            <a:ext cx="8382000" cy="581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hlinkClick r:id="rId3" action="ppaction://hlinkfile"/>
          </p:cNvPr>
          <p:cNvPicPr>
            <a:picLocks noChangeAspect="1" noChangeArrowheads="1"/>
          </p:cNvPicPr>
          <p:nvPr/>
        </p:nvPicPr>
        <p:blipFill>
          <a:blip r:embed="rId4"/>
          <a:srcRect/>
          <a:stretch>
            <a:fillRect/>
          </a:stretch>
        </p:blipFill>
        <p:spPr bwMode="auto">
          <a:xfrm>
            <a:off x="1209368" y="533400"/>
            <a:ext cx="6725264"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srcRect b="1230"/>
          <a:stretch>
            <a:fillRect/>
          </a:stretch>
        </p:blipFill>
        <p:spPr bwMode="auto">
          <a:xfrm>
            <a:off x="609600" y="1295400"/>
            <a:ext cx="7889875" cy="5259388"/>
          </a:xfrm>
          <a:prstGeom prst="rect">
            <a:avLst/>
          </a:prstGeom>
          <a:noFill/>
          <a:ln w="9525">
            <a:noFill/>
            <a:miter lim="800000"/>
            <a:headEnd/>
            <a:tailEnd/>
          </a:ln>
        </p:spPr>
      </p:pic>
      <p:sp>
        <p:nvSpPr>
          <p:cNvPr id="15363" name="Title 5"/>
          <p:cNvSpPr>
            <a:spLocks noGrp="1"/>
          </p:cNvSpPr>
          <p:nvPr>
            <p:ph type="title"/>
          </p:nvPr>
        </p:nvSpPr>
        <p:spPr/>
        <p:txBody>
          <a:bodyPr/>
          <a:lstStyle/>
          <a:p>
            <a:r>
              <a:rPr lang="en-US" smtClean="0"/>
              <a:t>Humanitarian Aid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5400" dirty="0" smtClean="0"/>
              <a:t>Outline</a:t>
            </a:r>
          </a:p>
        </p:txBody>
      </p:sp>
      <p:sp>
        <p:nvSpPr>
          <p:cNvPr id="40" name="Rounded Rectangle 39"/>
          <p:cNvSpPr/>
          <p:nvPr/>
        </p:nvSpPr>
        <p:spPr bwMode="auto">
          <a:xfrm>
            <a:off x="2209799" y="1295357"/>
            <a:ext cx="5181601" cy="777015"/>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  </a:t>
            </a:r>
            <a:r>
              <a:rPr lang="en-US" sz="2800" b="1" dirty="0" smtClean="0"/>
              <a:t>Why Israel Acted</a:t>
            </a:r>
            <a:endParaRPr lang="en-US" sz="2800" b="1" dirty="0"/>
          </a:p>
        </p:txBody>
      </p:sp>
      <p:sp>
        <p:nvSpPr>
          <p:cNvPr id="19" name="Oval 18"/>
          <p:cNvSpPr/>
          <p:nvPr/>
        </p:nvSpPr>
        <p:spPr bwMode="auto">
          <a:xfrm>
            <a:off x="1219200" y="1143000"/>
            <a:ext cx="1279525" cy="1096963"/>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2" name="Rounded Rectangle 41"/>
          <p:cNvSpPr/>
          <p:nvPr/>
        </p:nvSpPr>
        <p:spPr bwMode="auto">
          <a:xfrm>
            <a:off x="2286001" y="3390879"/>
            <a:ext cx="5105400" cy="777015"/>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t>   </a:t>
            </a:r>
            <a:r>
              <a:rPr lang="en-US" sz="2800" b="1" dirty="0" smtClean="0"/>
              <a:t>Humanitarian Aid</a:t>
            </a:r>
            <a:endParaRPr lang="en-US" sz="2800" b="1" dirty="0"/>
          </a:p>
        </p:txBody>
      </p:sp>
      <p:sp>
        <p:nvSpPr>
          <p:cNvPr id="47" name="Oval 46"/>
          <p:cNvSpPr/>
          <p:nvPr/>
        </p:nvSpPr>
        <p:spPr bwMode="auto">
          <a:xfrm>
            <a:off x="1219200" y="3200400"/>
            <a:ext cx="1279525" cy="1096963"/>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3" name="Rounded Rectangle 42"/>
          <p:cNvSpPr/>
          <p:nvPr/>
        </p:nvSpPr>
        <p:spPr bwMode="auto">
          <a:xfrm>
            <a:off x="3276600" y="4438640"/>
            <a:ext cx="4114800" cy="777015"/>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t>   </a:t>
            </a:r>
            <a:r>
              <a:rPr lang="en-US" sz="2800" b="1" dirty="0" smtClean="0"/>
              <a:t>World Backlash</a:t>
            </a:r>
            <a:endParaRPr lang="en-US" sz="2800" b="1" dirty="0"/>
          </a:p>
        </p:txBody>
      </p:sp>
      <p:sp>
        <p:nvSpPr>
          <p:cNvPr id="54" name="Oval 53"/>
          <p:cNvSpPr/>
          <p:nvPr/>
        </p:nvSpPr>
        <p:spPr bwMode="auto">
          <a:xfrm>
            <a:off x="2133600" y="4313238"/>
            <a:ext cx="1279525" cy="1096962"/>
          </a:xfrm>
          <a:prstGeom prst="ellipse">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Rounded Rectangle 19"/>
          <p:cNvSpPr/>
          <p:nvPr/>
        </p:nvSpPr>
        <p:spPr bwMode="auto">
          <a:xfrm>
            <a:off x="3124200" y="2343118"/>
            <a:ext cx="4267200" cy="777015"/>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t>   </a:t>
            </a:r>
            <a:r>
              <a:rPr lang="en-US" sz="2800" b="1" dirty="0" smtClean="0"/>
              <a:t>Civilian Casualties</a:t>
            </a:r>
            <a:endParaRPr lang="en-US" sz="2800" b="1" dirty="0"/>
          </a:p>
        </p:txBody>
      </p:sp>
      <p:sp>
        <p:nvSpPr>
          <p:cNvPr id="45" name="Oval 44"/>
          <p:cNvSpPr/>
          <p:nvPr/>
        </p:nvSpPr>
        <p:spPr bwMode="auto">
          <a:xfrm>
            <a:off x="2133600" y="2209800"/>
            <a:ext cx="1279525" cy="1096963"/>
          </a:xfrm>
          <a:prstGeom prst="ellipse">
            <a:avLst/>
          </a:prstGeom>
          <a:blipFill dpi="0" rotWithShape="0">
            <a:blip r:embed="rId6" cstate="print"/>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 name="Rounded Rectangle 43"/>
          <p:cNvSpPr/>
          <p:nvPr/>
        </p:nvSpPr>
        <p:spPr bwMode="auto">
          <a:xfrm>
            <a:off x="2362200" y="5486400"/>
            <a:ext cx="5029200" cy="777015"/>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t>    Q&amp;A</a:t>
            </a:r>
          </a:p>
        </p:txBody>
      </p:sp>
      <p:sp>
        <p:nvSpPr>
          <p:cNvPr id="49" name="Oval 48"/>
          <p:cNvSpPr/>
          <p:nvPr/>
        </p:nvSpPr>
        <p:spPr bwMode="auto">
          <a:xfrm>
            <a:off x="1219200" y="5257800"/>
            <a:ext cx="1279525" cy="1096963"/>
          </a:xfrm>
          <a:prstGeom prst="ellipse">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World Backlash</a:t>
            </a:r>
          </a:p>
        </p:txBody>
      </p:sp>
      <p:pic>
        <p:nvPicPr>
          <p:cNvPr id="16387" name="Picture 2" descr="http://zombietime.com/gaza_war_protest/IMG_8567.JPG"/>
          <p:cNvPicPr>
            <a:picLocks noChangeAspect="1" noChangeArrowheads="1"/>
          </p:cNvPicPr>
          <p:nvPr/>
        </p:nvPicPr>
        <p:blipFill>
          <a:blip r:embed="rId3"/>
          <a:srcRect/>
          <a:stretch>
            <a:fillRect/>
          </a:stretch>
        </p:blipFill>
        <p:spPr bwMode="auto">
          <a:xfrm>
            <a:off x="1600200" y="1001713"/>
            <a:ext cx="5943600" cy="56657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zombietime.com/gaza_war_protest/IMG_8547.JPG"/>
          <p:cNvPicPr>
            <a:picLocks noChangeAspect="1" noChangeArrowheads="1"/>
          </p:cNvPicPr>
          <p:nvPr/>
        </p:nvPicPr>
        <p:blipFill>
          <a:blip r:embed="rId3"/>
          <a:srcRect/>
          <a:stretch>
            <a:fillRect/>
          </a:stretch>
        </p:blipFill>
        <p:spPr bwMode="auto">
          <a:xfrm>
            <a:off x="1981200" y="231775"/>
            <a:ext cx="5181600" cy="6394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5seconds2.wmv">
            <a:hlinkClick r:id="" action="ppaction://media"/>
          </p:cNvPr>
          <p:cNvPicPr>
            <a:picLocks noRot="1" noChangeAspect="1"/>
          </p:cNvPicPr>
          <p:nvPr>
            <a:videoFile r:link="rId1"/>
          </p:nvPr>
        </p:nvPicPr>
        <p:blipFill>
          <a:blip r:embed="rId4"/>
          <a:srcRect/>
          <a:stretch>
            <a:fillRect/>
          </a:stretch>
        </p:blipFill>
        <p:spPr bwMode="auto">
          <a:xfrm>
            <a:off x="685800" y="514350"/>
            <a:ext cx="7924800"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BabyCribDestroyedByQassam0707.jpg"/>
          <p:cNvPicPr>
            <a:picLocks noGrp="1" noChangeAspect="1"/>
          </p:cNvPicPr>
          <p:nvPr>
            <p:ph idx="1"/>
          </p:nvPr>
        </p:nvPicPr>
        <p:blipFill>
          <a:blip r:embed="rId3"/>
          <a:srcRect/>
          <a:stretch>
            <a:fillRect/>
          </a:stretch>
        </p:blipFill>
        <p:spPr>
          <a:xfrm>
            <a:off x="1654175" y="228600"/>
            <a:ext cx="6062663" cy="64785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ynetnews.com/PicServer2/20022007/1112234/3_wa.jpg"/>
          <p:cNvPicPr>
            <a:picLocks noChangeAspect="1" noChangeArrowheads="1"/>
          </p:cNvPicPr>
          <p:nvPr/>
        </p:nvPicPr>
        <p:blipFill>
          <a:blip r:embed="rId3"/>
          <a:srcRect/>
          <a:stretch>
            <a:fillRect/>
          </a:stretch>
        </p:blipFill>
        <p:spPr bwMode="auto">
          <a:xfrm>
            <a:off x="228600" y="685800"/>
            <a:ext cx="8602663" cy="577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heisraelproject.org/atf/cf/%7b84DC5887-741E-4056-8D91-A389164BC94E%7d/sderot%20116copy.JPG">
            <a:hlinkClick r:id="rId3"/>
          </p:cNvPr>
          <p:cNvPicPr>
            <a:picLocks noChangeAspect="1" noChangeArrowheads="1"/>
          </p:cNvPicPr>
          <p:nvPr/>
        </p:nvPicPr>
        <p:blipFill>
          <a:blip r:embed="rId4"/>
          <a:srcRect/>
          <a:stretch>
            <a:fillRect/>
          </a:stretch>
        </p:blipFill>
        <p:spPr bwMode="auto">
          <a:xfrm>
            <a:off x="457200" y="3530600"/>
            <a:ext cx="4495800" cy="2992438"/>
          </a:xfrm>
          <a:prstGeom prst="rect">
            <a:avLst/>
          </a:prstGeom>
          <a:noFill/>
          <a:ln w="9525">
            <a:noFill/>
            <a:miter lim="800000"/>
            <a:headEnd/>
            <a:tailEnd/>
          </a:ln>
        </p:spPr>
      </p:pic>
      <p:pic>
        <p:nvPicPr>
          <p:cNvPr id="6147" name="Picture 4" descr="http://www.theisraelproject.org/atf/cf/%7b84DC5887-741E-4056-8D91-A389164BC94E%7d/sderot%20131copy.JPG">
            <a:hlinkClick r:id="rId5"/>
          </p:cNvPr>
          <p:cNvPicPr>
            <a:picLocks noChangeAspect="1" noChangeArrowheads="1"/>
          </p:cNvPicPr>
          <p:nvPr/>
        </p:nvPicPr>
        <p:blipFill>
          <a:blip r:embed="rId6"/>
          <a:srcRect/>
          <a:stretch>
            <a:fillRect/>
          </a:stretch>
        </p:blipFill>
        <p:spPr bwMode="auto">
          <a:xfrm>
            <a:off x="5486400" y="1606550"/>
            <a:ext cx="3273425" cy="4916488"/>
          </a:xfrm>
          <a:prstGeom prst="rect">
            <a:avLst/>
          </a:prstGeom>
          <a:noFill/>
          <a:ln w="9525">
            <a:noFill/>
            <a:miter lim="800000"/>
            <a:headEnd/>
            <a:tailEnd/>
          </a:ln>
        </p:spPr>
      </p:pic>
      <p:pic>
        <p:nvPicPr>
          <p:cNvPr id="6148" name="Picture 6" descr="http://www.theisraelproject.org/atf/cf/%7b84DC5887-741E-4056-8D91-A389164BC94E%7d/sderot%20062copy.JPG">
            <a:hlinkClick r:id="rId7"/>
          </p:cNvPr>
          <p:cNvPicPr>
            <a:picLocks noChangeAspect="1" noChangeArrowheads="1"/>
          </p:cNvPicPr>
          <p:nvPr/>
        </p:nvPicPr>
        <p:blipFill>
          <a:blip r:embed="rId8"/>
          <a:srcRect/>
          <a:stretch>
            <a:fillRect/>
          </a:stretch>
        </p:blipFill>
        <p:spPr bwMode="auto">
          <a:xfrm>
            <a:off x="457200" y="304800"/>
            <a:ext cx="4495800" cy="299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ipmedia.org/Pictures/January%202,%202008/EDI180308-1.jpg"/>
          <p:cNvPicPr>
            <a:picLocks noChangeAspect="1" noChangeArrowheads="1"/>
          </p:cNvPicPr>
          <p:nvPr/>
        </p:nvPicPr>
        <p:blipFill>
          <a:blip r:embed="rId3"/>
          <a:srcRect/>
          <a:stretch>
            <a:fillRect/>
          </a:stretch>
        </p:blipFill>
        <p:spPr bwMode="auto">
          <a:xfrm>
            <a:off x="114300" y="447675"/>
            <a:ext cx="8915400" cy="596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74638"/>
            <a:ext cx="8534400" cy="574675"/>
          </a:xfrm>
        </p:spPr>
        <p:txBody>
          <a:bodyPr/>
          <a:lstStyle/>
          <a:p>
            <a:r>
              <a:rPr lang="en-US" smtClean="0"/>
              <a:t>Eight Years of Rockets &amp; Mortars</a:t>
            </a:r>
          </a:p>
        </p:txBody>
      </p:sp>
      <p:pic>
        <p:nvPicPr>
          <p:cNvPr id="7171" name="Picture 2"/>
          <p:cNvPicPr>
            <a:picLocks noChangeAspect="1" noChangeArrowheads="1"/>
          </p:cNvPicPr>
          <p:nvPr/>
        </p:nvPicPr>
        <p:blipFill>
          <a:blip r:embed="rId3"/>
          <a:srcRect/>
          <a:stretch>
            <a:fillRect/>
          </a:stretch>
        </p:blipFill>
        <p:spPr bwMode="auto">
          <a:xfrm>
            <a:off x="3657600" y="3100388"/>
            <a:ext cx="5276850" cy="3538537"/>
          </a:xfrm>
          <a:prstGeom prst="rect">
            <a:avLst/>
          </a:prstGeom>
          <a:noFill/>
          <a:ln w="9525">
            <a:noFill/>
            <a:miter lim="800000"/>
            <a:headEnd/>
            <a:tailEnd/>
          </a:ln>
        </p:spPr>
      </p:pic>
      <p:pic>
        <p:nvPicPr>
          <p:cNvPr id="7172" name="Picture 1"/>
          <p:cNvPicPr>
            <a:picLocks noChangeAspect="1" noChangeArrowheads="1"/>
          </p:cNvPicPr>
          <p:nvPr/>
        </p:nvPicPr>
        <p:blipFill>
          <a:blip r:embed="rId4"/>
          <a:srcRect/>
          <a:stretch>
            <a:fillRect/>
          </a:stretch>
        </p:blipFill>
        <p:spPr bwMode="auto">
          <a:xfrm>
            <a:off x="381000" y="990600"/>
            <a:ext cx="4105275" cy="273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609600" y="381000"/>
            <a:ext cx="5010150" cy="2924175"/>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3124200" y="3581400"/>
            <a:ext cx="577215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roaderViewTemplate">
  <a:themeElements>
    <a:clrScheme name="Media Bi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a Bia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ia Bi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a Bi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a Bi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a Bi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a Bi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a Bi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a Bi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a Bi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a Bi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a Bi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a Bi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a Bi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BroaderViewTemplate</Template>
  <TotalTime>557</TotalTime>
  <Words>1151</Words>
  <Application>Microsoft Office PowerPoint</Application>
  <PresentationFormat>On-screen Show (4:3)</PresentationFormat>
  <Paragraphs>136</Paragraphs>
  <Slides>21</Slides>
  <Notes>21</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BroaderViewTemplate</vt:lpstr>
      <vt:lpstr>“Operation Cast Lead” December 2008 – January 2009</vt:lpstr>
      <vt:lpstr>Outline</vt:lpstr>
      <vt:lpstr>Slide 3</vt:lpstr>
      <vt:lpstr>Slide 4</vt:lpstr>
      <vt:lpstr>Slide 5</vt:lpstr>
      <vt:lpstr>Slide 6</vt:lpstr>
      <vt:lpstr>Slide 7</vt:lpstr>
      <vt:lpstr>Eight Years of Rockets &amp; Mortars</vt:lpstr>
      <vt:lpstr>Slide 9</vt:lpstr>
      <vt:lpstr>Rocket Range</vt:lpstr>
      <vt:lpstr>15 Seconds to Take Cover</vt:lpstr>
      <vt:lpstr>Slide 12</vt:lpstr>
      <vt:lpstr>Slide 13</vt:lpstr>
      <vt:lpstr>Slide 14</vt:lpstr>
      <vt:lpstr>Intermingling with Civilians</vt:lpstr>
      <vt:lpstr>Slide 16</vt:lpstr>
      <vt:lpstr>Slide 17</vt:lpstr>
      <vt:lpstr>Slide 18</vt:lpstr>
      <vt:lpstr>Humanitarian Aid</vt:lpstr>
      <vt:lpstr>World Backlash</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Nevet</dc:creator>
  <cp:lastModifiedBy>Nevet</cp:lastModifiedBy>
  <cp:revision>27</cp:revision>
  <dcterms:created xsi:type="dcterms:W3CDTF">2009-03-04T20:49:48Z</dcterms:created>
  <dcterms:modified xsi:type="dcterms:W3CDTF">2009-03-25T05:24:32Z</dcterms:modified>
</cp:coreProperties>
</file>