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83" r:id="rId4"/>
    <p:sldId id="258" r:id="rId5"/>
    <p:sldId id="265" r:id="rId6"/>
    <p:sldId id="318" r:id="rId7"/>
    <p:sldId id="317" r:id="rId8"/>
    <p:sldId id="300" r:id="rId9"/>
    <p:sldId id="272" r:id="rId10"/>
    <p:sldId id="293" r:id="rId11"/>
    <p:sldId id="269" r:id="rId12"/>
    <p:sldId id="273" r:id="rId13"/>
    <p:sldId id="288" r:id="rId14"/>
    <p:sldId id="290" r:id="rId15"/>
    <p:sldId id="292" r:id="rId16"/>
    <p:sldId id="266" r:id="rId17"/>
    <p:sldId id="295" r:id="rId18"/>
    <p:sldId id="275" r:id="rId19"/>
    <p:sldId id="319" r:id="rId20"/>
    <p:sldId id="274" r:id="rId21"/>
    <p:sldId id="309" r:id="rId22"/>
    <p:sldId id="271" r:id="rId23"/>
    <p:sldId id="311" r:id="rId24"/>
    <p:sldId id="310" r:id="rId25"/>
    <p:sldId id="312" r:id="rId26"/>
    <p:sldId id="314" r:id="rId27"/>
    <p:sldId id="315" r:id="rId28"/>
    <p:sldId id="313" r:id="rId29"/>
    <p:sldId id="284" r:id="rId30"/>
    <p:sldId id="287" r:id="rId31"/>
    <p:sldId id="296" r:id="rId32"/>
    <p:sldId id="297" r:id="rId33"/>
    <p:sldId id="298" r:id="rId34"/>
    <p:sldId id="299" r:id="rId35"/>
    <p:sldId id="259" r:id="rId36"/>
    <p:sldId id="282" r:id="rId37"/>
    <p:sldId id="286" r:id="rId38"/>
    <p:sldId id="285" r:id="rId39"/>
    <p:sldId id="260" r:id="rId40"/>
    <p:sldId id="303" r:id="rId41"/>
    <p:sldId id="304" r:id="rId42"/>
    <p:sldId id="302" r:id="rId43"/>
    <p:sldId id="301" r:id="rId44"/>
    <p:sldId id="263" r:id="rId45"/>
    <p:sldId id="261" r:id="rId46"/>
    <p:sldId id="305" r:id="rId47"/>
    <p:sldId id="306" r:id="rId48"/>
    <p:sldId id="277" r:id="rId49"/>
    <p:sldId id="307" r:id="rId50"/>
    <p:sldId id="262" r:id="rId51"/>
    <p:sldId id="30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62" autoAdjust="0"/>
  </p:normalViewPr>
  <p:slideViewPr>
    <p:cSldViewPr showGuides="1">
      <p:cViewPr varScale="1">
        <p:scale>
          <a:sx n="64" d="100"/>
          <a:sy n="64" d="100"/>
        </p:scale>
        <p:origin x="-15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2" d="100"/>
          <a:sy n="82" d="100"/>
        </p:scale>
        <p:origin x="-223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5"/>
  <c:chart>
    <c:autoTitleDeleted val="1"/>
    <c:plotArea>
      <c:layout>
        <c:manualLayout>
          <c:layoutTarget val="inner"/>
          <c:xMode val="edge"/>
          <c:yMode val="edge"/>
          <c:x val="0.12632275132275131"/>
          <c:y val="0"/>
          <c:w val="0.54810994020484283"/>
          <c:h val="0.88900758594200091"/>
        </c:manualLayout>
      </c:layout>
      <c:pieChart>
        <c:varyColors val="1"/>
        <c:ser>
          <c:idx val="0"/>
          <c:order val="0"/>
          <c:tx>
            <c:strRef>
              <c:f>Sheet1!$B$1</c:f>
              <c:strCache>
                <c:ptCount val="1"/>
                <c:pt idx="0">
                  <c:v>Sales</c:v>
                </c:pt>
              </c:strCache>
            </c:strRef>
          </c:tx>
          <c:spPr>
            <a:effectLst>
              <a:innerShdw blurRad="63500" dist="50800" dir="13500000">
                <a:prstClr val="black">
                  <a:alpha val="50000"/>
                </a:prstClr>
              </a:innerShdw>
            </a:effectLst>
          </c:spPr>
          <c:explosion val="29"/>
          <c:dPt>
            <c:idx val="0"/>
            <c:explosion val="12"/>
            <c:spPr>
              <a:solidFill>
                <a:srgbClr val="00B0F0"/>
              </a:solidFill>
              <a:effectLst>
                <a:innerShdw blurRad="63500" dist="50800" dir="13500000">
                  <a:prstClr val="black">
                    <a:alpha val="50000"/>
                  </a:prstClr>
                </a:innerShdw>
              </a:effectLst>
            </c:spPr>
          </c:dPt>
          <c:dPt>
            <c:idx val="1"/>
            <c:spPr>
              <a:solidFill>
                <a:schemeClr val="accent3">
                  <a:lumMod val="60000"/>
                  <a:lumOff val="40000"/>
                </a:schemeClr>
              </a:solidFill>
              <a:effectLst>
                <a:innerShdw blurRad="63500" dist="50800" dir="13500000">
                  <a:prstClr val="black">
                    <a:alpha val="50000"/>
                  </a:prstClr>
                </a:innerShdw>
              </a:effectLst>
            </c:spPr>
          </c:dPt>
          <c:dLbls>
            <c:delete val="1"/>
          </c:dLbls>
          <c:cat>
            <c:strRef>
              <c:f>Sheet1!$A$2:$A$3</c:f>
              <c:strCache>
                <c:ptCount val="2"/>
                <c:pt idx="0">
                  <c:v>Israeli Settlements</c:v>
                </c:pt>
                <c:pt idx="1">
                  <c:v>Palestinian &amp; empty land</c:v>
                </c:pt>
              </c:strCache>
            </c:strRef>
          </c:cat>
          <c:val>
            <c:numRef>
              <c:f>Sheet1!$B$2:$B$3</c:f>
              <c:numCache>
                <c:formatCode>General</c:formatCode>
                <c:ptCount val="2"/>
                <c:pt idx="0">
                  <c:v>5</c:v>
                </c:pt>
                <c:pt idx="1">
                  <c:v>95</c:v>
                </c:pt>
              </c:numCache>
            </c:numRef>
          </c:val>
        </c:ser>
        <c:dLbls>
          <c:showCatName val="1"/>
        </c:dLbls>
        <c:firstSliceAng val="30"/>
      </c:pieChart>
      <c:spPr>
        <a:noFill/>
        <a:ln w="25400">
          <a:noFill/>
        </a:ln>
      </c:spPr>
    </c:plotArea>
    <c:plotVisOnly val="1"/>
  </c:chart>
  <c:spPr>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CEC646-5A62-4389-9618-EE740F5C9206}" type="datetimeFigureOut">
              <a:rPr lang="en-US"/>
              <a:pPr>
                <a:defRPr/>
              </a:pPr>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4B889A-F529-423B-ABE4-A9D9EFF36F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huji.ac.il/huji/eng/aboutHU_e.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hink-israel.org/green.sanremo.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theisraelisettlements.blogspot.com/p/settlements-legal-issues.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fmep.org/settlement_info/settlement-info-and-tables/stats-data/comprehensive-settlement-population-1972-200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haopt.org/documents/ocha_opt_route_projection_july_2010.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washingtoninstitute.org/mapImages/4d35fc943f32e.pdf" TargetMode="External"/><Relationship Id="rId4" Type="http://schemas.openxmlformats.org/officeDocument/2006/relationships/hyperlink" Target="http://www.washingtoninstitute.org/templateC07.php?CID=55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Created for StandWithUs by Nevet Basker, www.BroaderView.org.  © All rights reserved.</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AFA25-F675-4C6C-9A9A-F985968EA63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fontAlgn="auto" hangingPunct="1">
              <a:spcBef>
                <a:spcPts val="0"/>
              </a:spcBef>
              <a:spcAft>
                <a:spcPts val="0"/>
              </a:spcAft>
              <a:defRPr/>
            </a:pPr>
            <a:r>
              <a:rPr lang="en-US" dirty="0" smtClean="0"/>
              <a:t>The Etzion Bloc ("Gush Etzion" in Hebrew), was first settled in 1927 by Yemenite Jews but their community, </a:t>
            </a:r>
            <a:r>
              <a:rPr lang="en-US" dirty="0" err="1" smtClean="0"/>
              <a:t>Migdal</a:t>
            </a:r>
            <a:r>
              <a:rPr lang="en-US" dirty="0" smtClean="0"/>
              <a:t> Eder, was destroyed in the Arab riots two years later.  It was again purchased and settled in 1930, and again mostly demolished by Arab riots in 1936. Jews settle the area for a third time between 1943-1947, and established four small communities—</a:t>
            </a:r>
            <a:r>
              <a:rPr lang="en-US" dirty="0" err="1" smtClean="0"/>
              <a:t>Kfar</a:t>
            </a:r>
            <a:r>
              <a:rPr lang="en-US" dirty="0" smtClean="0"/>
              <a:t> Etzion, </a:t>
            </a:r>
            <a:r>
              <a:rPr lang="en-US" dirty="0" err="1" smtClean="0"/>
              <a:t>Masuot</a:t>
            </a:r>
            <a:r>
              <a:rPr lang="en-US" dirty="0" smtClean="0"/>
              <a:t> Yitzhak, </a:t>
            </a:r>
            <a:r>
              <a:rPr lang="en-US" dirty="0" err="1" smtClean="0"/>
              <a:t>Ein</a:t>
            </a:r>
            <a:r>
              <a:rPr lang="en-US" dirty="0" smtClean="0"/>
              <a:t> </a:t>
            </a:r>
            <a:r>
              <a:rPr lang="en-US" dirty="0" err="1" smtClean="0"/>
              <a:t>Tzurim</a:t>
            </a:r>
            <a:r>
              <a:rPr lang="en-US" dirty="0" smtClean="0"/>
              <a:t> and </a:t>
            </a:r>
            <a:r>
              <a:rPr lang="en-US" dirty="0" err="1" smtClean="0"/>
              <a:t>Revadim</a:t>
            </a:r>
            <a:r>
              <a:rPr lang="en-US" dirty="0" smtClean="0"/>
              <a:t>—which were all subsequently destroyed during Israel’s War of Independence.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January 1947, 25 Jewish soldiers from a </a:t>
            </a:r>
            <a:r>
              <a:rPr lang="en-US" dirty="0" err="1" smtClean="0"/>
              <a:t>Hagganah</a:t>
            </a:r>
            <a:r>
              <a:rPr lang="en-US" dirty="0" smtClean="0"/>
              <a:t> (Jewish pre-state military force) platoon tried to reach the besieged area, but were captured by Arabs, massacred, and their bodies mutilated.  In May 1948, residents of kibbutz </a:t>
            </a:r>
            <a:r>
              <a:rPr lang="en-US" dirty="0" err="1" smtClean="0"/>
              <a:t>Kfar</a:t>
            </a:r>
            <a:r>
              <a:rPr lang="en-US" dirty="0" smtClean="0"/>
              <a:t> Etzion were able to hold off a large Arab army for three days, but eventually surrendered; 240 civilians were massacred, another 260 were captured, and the settlement was razed.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After Israel regained control of Jerusalem and the surrounding areas in the West Bank in June 1967, a new initiative was launched to resettle the Etzion area. Several of the new residents of </a:t>
            </a:r>
            <a:r>
              <a:rPr lang="en-US" dirty="0" err="1" smtClean="0"/>
              <a:t>Kfar</a:t>
            </a:r>
            <a:r>
              <a:rPr lang="en-US" dirty="0" smtClean="0"/>
              <a:t> Etzion were descendants of the people who fought and died in 1948. </a:t>
            </a:r>
            <a:r>
              <a:rPr lang="en-US" dirty="0" err="1" smtClean="0"/>
              <a:t>Kfar</a:t>
            </a:r>
            <a:r>
              <a:rPr lang="en-US" dirty="0" smtClean="0"/>
              <a:t> Etzion was the first settlement established in the West Bank after Israel’s victory in the Six Day War.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Gush Etzion includes a large city, </a:t>
            </a:r>
            <a:r>
              <a:rPr lang="en-US" dirty="0" err="1" smtClean="0"/>
              <a:t>Beitar</a:t>
            </a:r>
            <a:r>
              <a:rPr lang="en-US" dirty="0" smtClean="0"/>
              <a:t> </a:t>
            </a:r>
            <a:r>
              <a:rPr lang="en-US" dirty="0" err="1" smtClean="0"/>
              <a:t>Illit</a:t>
            </a:r>
            <a:r>
              <a:rPr lang="en-US" dirty="0" smtClean="0"/>
              <a:t>, a smaller city of </a:t>
            </a:r>
            <a:r>
              <a:rPr lang="en-US" dirty="0" err="1" smtClean="0"/>
              <a:t>Efrat</a:t>
            </a:r>
            <a:r>
              <a:rPr lang="en-US" dirty="0" smtClean="0"/>
              <a:t>, and more than a dozen other communities, with a total population of overt 40,000 residents.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History of </a:t>
            </a:r>
            <a:r>
              <a:rPr lang="en-US" dirty="0" err="1" smtClean="0"/>
              <a:t>Efrat</a:t>
            </a:r>
            <a:r>
              <a:rPr lang="en-US" dirty="0" smtClean="0"/>
              <a:t> and Gush Etzion: </a:t>
            </a:r>
          </a:p>
          <a:p>
            <a:pPr eaLnBrk="1" fontAlgn="auto" hangingPunct="1">
              <a:spcBef>
                <a:spcPts val="0"/>
              </a:spcBef>
              <a:spcAft>
                <a:spcPts val="0"/>
              </a:spcAft>
              <a:defRPr/>
            </a:pPr>
            <a:r>
              <a:rPr lang="en-US" dirty="0" smtClean="0"/>
              <a:t>      http://israelinsider.net/forum/topics/lenny-bendavid-the-growth-of</a:t>
            </a:r>
          </a:p>
          <a:p>
            <a:pPr eaLnBrk="1" fontAlgn="auto" hangingPunct="1">
              <a:spcBef>
                <a:spcPts val="0"/>
              </a:spcBef>
              <a:spcAft>
                <a:spcPts val="0"/>
              </a:spcAft>
              <a:defRPr/>
            </a:pPr>
            <a:r>
              <a:rPr lang="en-US" dirty="0" smtClean="0"/>
              <a:t>      http://www.jewishvirtuallibrary.org/jsource/Society_&amp;_Culture/geo/Etzion.html</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D9AECED4-5021-4E94-8132-1BF78AE7C52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Source: http://betar-illit.muni.il/photoGallery/1</a:t>
            </a:r>
          </a:p>
          <a:p>
            <a:pPr eaLnBrk="1" hangingPunct="1">
              <a:spcBef>
                <a:spcPct val="0"/>
              </a:spcBef>
            </a:pPr>
            <a:endParaRPr lang="en-US" smtClean="0"/>
          </a:p>
          <a:p>
            <a:pPr eaLnBrk="1" hangingPunct="1">
              <a:spcBef>
                <a:spcPct val="0"/>
              </a:spcBef>
            </a:pPr>
            <a:r>
              <a:rPr lang="en-US" smtClean="0"/>
              <a:t>Other source: Newscom afplivethree242107-FILES-MIDEAST.jpg, http://www.nbn.org.il/communities/jtemplate/community/5 (below “Rentals”)</a:t>
            </a:r>
          </a:p>
          <a:p>
            <a:pPr eaLnBrk="1" hangingPunct="1">
              <a:spcBef>
                <a:spcPct val="0"/>
              </a:spcBef>
            </a:pPr>
            <a:endParaRPr lang="en-US" smtClean="0"/>
          </a:p>
          <a:p>
            <a:pPr eaLnBrk="1" hangingPunct="1">
              <a:spcBef>
                <a:spcPct val="0"/>
              </a:spcBef>
            </a:pPr>
            <a:r>
              <a:rPr lang="en-US" smtClean="0"/>
              <a:t>More Information on Beitar Illit</a:t>
            </a:r>
          </a:p>
          <a:p>
            <a:pPr eaLnBrk="1" hangingPunct="1">
              <a:spcBef>
                <a:spcPct val="0"/>
              </a:spcBef>
            </a:pPr>
            <a:r>
              <a:rPr lang="en-US" smtClean="0"/>
              <a:t>   Hebrew: http://www.myesha.org.il/?CategoryID=171&amp;ArticleID=49&amp;Page=1</a:t>
            </a:r>
          </a:p>
          <a:p>
            <a:pPr eaLnBrk="1" hangingPunct="1">
              <a:spcBef>
                <a:spcPct val="0"/>
              </a:spcBef>
            </a:pPr>
            <a:r>
              <a:rPr lang="en-US" smtClean="0"/>
              <a:t>   English: http://www.nbn.org.il/communities/jtemplate/community/5</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91D04-4CCD-4A94-B013-6523A4ADBBB6}"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Photo : http://www.seraphicpress.com/archives/2008/08/the_terrorist_i.php</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AFE96B-6F8B-432E-A720-30FB72C046F7}" type="slidenum">
              <a:rPr lang="en-US"/>
              <a:pPr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Kfar Etzion was first established in 1927 by Jews from Jerusalem intending to build an agricultural community.  The village was destroyed in 1929 as part of the Arab massacre of the Jews in nearby Hebron.  A new group of pioneers re-purchased the lands in 1935 bit abandoned it amid the renewed violence of the 1936 Arab Revolt.  A third attempt in 1943 brought religious socialists who escaped from Poland during the Holocaust.  By fall 1947 there were almost 500 residents in Kfar Etzion and three other kibbutzim in the Gush Etzion area.  The region was the target of from siege and ambushes during the 1947-48 War of Independence.  It was repeatedly attacked and suffered many casualties until it finally fell to the Arab Legion in May 1948.  The Jewish defenders of Gush Etzion were massacred, a total of over 240 people, half of them non-combatants.  The survivors were taken as prisoners of war to Jordan.</a:t>
            </a:r>
          </a:p>
          <a:p>
            <a:r>
              <a:rPr lang="en-US" smtClean="0"/>
              <a:t>In September 1967, three months after Gush Etzion returned to Israeli control in the Six-Day War,  Kfar Etzion survivors returned to rebuild their historic community for the fourth time in four decades.</a:t>
            </a:r>
          </a:p>
          <a:p>
            <a:endParaRPr lang="en-US" smtClean="0"/>
          </a:p>
          <a:p>
            <a:r>
              <a:rPr lang="en-US" i="1" smtClean="0"/>
              <a:t>Photo: http://www.kfar-etzion.co.il/</a:t>
            </a:r>
            <a:r>
              <a:rPr lang="he-IL" i="1" smtClean="0"/>
              <a:t>כפרעציוןדףהבית/תמונות/</a:t>
            </a:r>
            <a:r>
              <a:rPr lang="en-US" i="1" smtClean="0"/>
              <a:t>tabid/56/AlbumID/427-126/language/en-US/Default.aspx</a:t>
            </a:r>
          </a:p>
          <a:p>
            <a:r>
              <a:rPr lang="en-US" i="1" smtClean="0"/>
              <a:t>History: http://www.kfar-etzion.co.il/</a:t>
            </a:r>
            <a:r>
              <a:rPr lang="he-IL" i="1" smtClean="0"/>
              <a:t>היסטוריה/היסטוריהשלכע/</a:t>
            </a:r>
            <a:r>
              <a:rPr lang="en-US" i="1" smtClean="0"/>
              <a:t>tabid/117/language/en-US/Default.aspx [Hebrew]</a:t>
            </a:r>
          </a:p>
        </p:txBody>
      </p:sp>
      <p:sp>
        <p:nvSpPr>
          <p:cNvPr id="4" name="Slide Number Placeholder 3"/>
          <p:cNvSpPr>
            <a:spLocks noGrp="1"/>
          </p:cNvSpPr>
          <p:nvPr>
            <p:ph type="sldNum" sz="quarter" idx="5"/>
          </p:nvPr>
        </p:nvSpPr>
        <p:spPr/>
        <p:txBody>
          <a:bodyPr/>
          <a:lstStyle/>
          <a:p>
            <a:pPr>
              <a:defRPr/>
            </a:pPr>
            <a:fld id="{88C29386-EA00-4C9D-85AE-ADB9BA8F7DC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Kibbutz </a:t>
            </a:r>
            <a:r>
              <a:rPr lang="en-US" dirty="0" err="1" smtClean="0"/>
              <a:t>Kalia</a:t>
            </a:r>
            <a:r>
              <a:rPr lang="en-US" dirty="0" smtClean="0"/>
              <a:t> was first established in 1929 on the northern shore of the Dead Sea. It was occupied and destroyed by the Jordanians in 1948 and rebuilt in 1968, after the Six-Day War. The name “</a:t>
            </a:r>
            <a:r>
              <a:rPr lang="en-US" dirty="0" err="1" smtClean="0"/>
              <a:t>Kalia</a:t>
            </a:r>
            <a:r>
              <a:rPr lang="en-US" dirty="0" smtClean="0"/>
              <a:t>” is a Hebrew acronym which stands for “the Dead Sea comes to life.”  Over 300 people now live in </a:t>
            </a:r>
            <a:r>
              <a:rPr lang="en-US" dirty="0" err="1" smtClean="0"/>
              <a:t>Kalia</a:t>
            </a:r>
            <a:r>
              <a:rPr lang="en-US" dirty="0" smtClean="0"/>
              <a:t>.  Major employment is growing dates, a milk dairy, a vineyard and tourism.  The kibbutz is also home to the regional elementary school, which serves five other communities in the area.</a:t>
            </a:r>
          </a:p>
          <a:p>
            <a:pPr>
              <a:defRPr/>
            </a:pPr>
            <a:endParaRPr lang="en-US" dirty="0" smtClean="0"/>
          </a:p>
          <a:p>
            <a:pPr>
              <a:defRPr/>
            </a:pPr>
            <a:r>
              <a:rPr lang="en-US" sz="1050" i="1" dirty="0" smtClean="0"/>
              <a:t>Photo: http://www.dead-sea.org.il/?CategoryID=225&amp;ArticleID=265&amp;Page=1</a:t>
            </a:r>
          </a:p>
          <a:p>
            <a:pPr>
              <a:defRPr/>
            </a:pPr>
            <a:endParaRPr lang="en-US" sz="1050" i="1" dirty="0" smtClean="0"/>
          </a:p>
          <a:p>
            <a:pPr>
              <a:defRPr/>
            </a:pPr>
            <a:r>
              <a:rPr lang="en-US" sz="1050" i="1" dirty="0" smtClean="0"/>
              <a:t>Background: http://www.kalia.org.il/</a:t>
            </a:r>
            <a:r>
              <a:rPr lang="he-IL" sz="1050" i="1" dirty="0" smtClean="0"/>
              <a:t>עלקליה/היסטוריה/</a:t>
            </a:r>
            <a:r>
              <a:rPr lang="en-US" sz="1050" i="1" dirty="0" err="1" smtClean="0"/>
              <a:t>tabid</a:t>
            </a:r>
            <a:r>
              <a:rPr lang="en-US" sz="1050" i="1" dirty="0" smtClean="0"/>
              <a:t>/165/Default.aspx, http://kalia.org.il/</a:t>
            </a:r>
            <a:r>
              <a:rPr lang="he-IL" sz="1050" i="1" dirty="0" smtClean="0"/>
              <a:t>עלקליה/מיאנחנו/</a:t>
            </a:r>
            <a:r>
              <a:rPr lang="en-US" sz="1050" i="1" dirty="0" err="1" smtClean="0"/>
              <a:t>tabid</a:t>
            </a:r>
            <a:r>
              <a:rPr lang="en-US" sz="1050" i="1" dirty="0" smtClean="0"/>
              <a:t>/168/Default.aspx</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EE71C8F2-D40E-4D60-99FD-3583C1F1683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Northern Dead Sea, near Jericho</a:t>
            </a:r>
          </a:p>
          <a:p>
            <a:endParaRPr lang="en-US" smtClean="0"/>
          </a:p>
          <a:p>
            <a:r>
              <a:rPr lang="en-US" smtClean="0"/>
              <a:t>http://kibbutzimofisrael.netzah.org/beit-haarava.php</a:t>
            </a:r>
          </a:p>
          <a:p>
            <a:r>
              <a:rPr lang="en-US" smtClean="0"/>
              <a:t>http://www.dead-sea.org.il/?CategoryID=191&amp;ArticleID=156&amp;Page=1</a:t>
            </a:r>
          </a:p>
          <a:p>
            <a:endParaRPr lang="en-US" smtClean="0"/>
          </a:p>
          <a:p>
            <a:r>
              <a:rPr lang="en-US" smtClean="0"/>
              <a:t>Photo: http://www.moshavim.net/board-category.php?id=2</a:t>
            </a:r>
          </a:p>
        </p:txBody>
      </p:sp>
      <p:sp>
        <p:nvSpPr>
          <p:cNvPr id="4" name="Slide Number Placeholder 3"/>
          <p:cNvSpPr>
            <a:spLocks noGrp="1"/>
          </p:cNvSpPr>
          <p:nvPr>
            <p:ph type="sldNum" sz="quarter" idx="5"/>
          </p:nvPr>
        </p:nvSpPr>
        <p:spPr/>
        <p:txBody>
          <a:bodyPr/>
          <a:lstStyle/>
          <a:p>
            <a:pPr>
              <a:defRPr/>
            </a:pPr>
            <a:fld id="{EBF0A623-A5EF-46D8-9EEB-0593D9045CF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Source: Peace Now, http://peacenow.org.il/eng/sites/default/files/JerusalemSideJune2010.pdf, retrieved Feb. 7, 2011</a:t>
            </a:r>
          </a:p>
          <a:p>
            <a:pPr eaLnBrk="1" hangingPunct="1">
              <a:spcBef>
                <a:spcPct val="0"/>
              </a:spcBef>
            </a:pPr>
            <a:r>
              <a:rPr lang="en-US" i="1" smtClean="0"/>
              <a:t>More info: http://www.jewishvirtuallibrary.org/jsource/talking/40_consensus.html</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9951FC-BCE7-412A-8739-D569E5C044AB}"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Gilo is a Jerusalem neighborhood with a population of around 40,000. The ground was bought by Jews before World War II and settled in 1971 in south west Jerusalem opposite Mount Gilo within the municipal borders. </a:t>
            </a:r>
          </a:p>
          <a:p>
            <a:endParaRPr lang="en-US" i="1" smtClean="0"/>
          </a:p>
          <a:p>
            <a:r>
              <a:rPr lang="en-US" i="1" smtClean="0"/>
              <a:t>Photo: http://www.jerusalemshots.com/Jerusalem_en38-13340.html</a:t>
            </a:r>
          </a:p>
          <a:p>
            <a:r>
              <a:rPr lang="en-US" i="1" smtClean="0"/>
              <a:t>More information: http://maurice-ostroff.tripod.com/id249.html</a:t>
            </a:r>
          </a:p>
        </p:txBody>
      </p:sp>
      <p:sp>
        <p:nvSpPr>
          <p:cNvPr id="4" name="Slide Number Placeholder 3"/>
          <p:cNvSpPr>
            <a:spLocks noGrp="1"/>
          </p:cNvSpPr>
          <p:nvPr>
            <p:ph type="sldNum" sz="quarter" idx="5"/>
          </p:nvPr>
        </p:nvSpPr>
        <p:spPr/>
        <p:txBody>
          <a:bodyPr/>
          <a:lstStyle/>
          <a:p>
            <a:pPr>
              <a:defRPr/>
            </a:pPr>
            <a:fld id="{FDEA9222-6372-4847-8816-F41E0F03AD4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Pisgat Ze'ev </a:t>
            </a:r>
            <a:r>
              <a:rPr lang="en-US" smtClean="0"/>
              <a:t>is a residential neighborhood in northeastern Jerusalem, established in 1984. Its current population is about 50,000. </a:t>
            </a:r>
          </a:p>
          <a:p>
            <a:pPr eaLnBrk="1" hangingPunct="1">
              <a:spcBef>
                <a:spcPct val="0"/>
              </a:spcBef>
            </a:pPr>
            <a:endParaRPr lang="en-US" i="1" smtClean="0"/>
          </a:p>
          <a:p>
            <a:pPr eaLnBrk="1" hangingPunct="1">
              <a:spcBef>
                <a:spcPct val="0"/>
              </a:spcBef>
            </a:pPr>
            <a:r>
              <a:rPr lang="en-US" i="1" smtClean="0"/>
              <a:t>More information: </a:t>
            </a:r>
          </a:p>
          <a:p>
            <a:pPr eaLnBrk="1" hangingPunct="1">
              <a:spcBef>
                <a:spcPct val="0"/>
              </a:spcBef>
            </a:pPr>
            <a:r>
              <a:rPr lang="en-US" i="1" smtClean="0"/>
              <a:t>http://en.wikipedia.org/wiki/Pisgat_Ze%27ev</a:t>
            </a:r>
          </a:p>
          <a:p>
            <a:pPr eaLnBrk="1" hangingPunct="1">
              <a:spcBef>
                <a:spcPct val="0"/>
              </a:spcBef>
            </a:pPr>
            <a:r>
              <a:rPr lang="en-US" i="1" smtClean="0"/>
              <a:t>http://www.jerusalem.muni.il/jer_sys/picture/atarim/site_form_atar_eng.asp?site_id=2277&amp;pic_cat=4&amp;icon_cat=6&amp;york_cat=9&amp;type_id=197</a:t>
            </a:r>
          </a:p>
          <a:p>
            <a:pPr eaLnBrk="1" hangingPunct="1">
              <a:spcBef>
                <a:spcPct val="0"/>
              </a:spcBef>
            </a:pPr>
            <a:r>
              <a:rPr lang="en-US" i="1" smtClean="0"/>
              <a:t>http://www.pisgatzeev.co.il/ (Hebrew)</a:t>
            </a:r>
          </a:p>
          <a:p>
            <a:pPr eaLnBrk="1" hangingPunct="1">
              <a:spcBef>
                <a:spcPct val="0"/>
              </a:spcBef>
            </a:pPr>
            <a:r>
              <a:rPr lang="en-US" i="1" smtClean="0"/>
              <a:t>Photo: http://www.panoramio.com/photo/10561821</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41161-2D13-481F-A5EC-ECC631D3155B}"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Jewish Quarter in Jerusalem’s old city has had a nearly continual Jewish presence since the eighth century BCE.  At the turn of the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the Jewish population of the quarter reached 19,000.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1948 during the War of Independence, its population of about 2,000 Jews was besieged and continually attacked.  After 13 days of fighting, the Quarter’s 30 defenders surrendered to the Jordanian Arab Legion.  They, together with 50 wounded and 260 civilians, ranging in age from 13 to 78, were taken into captivity.  The Jordanian Arab Legion proceeded to destroyed the Quarter’s buildings.  They blew up the </a:t>
            </a:r>
            <a:r>
              <a:rPr lang="en-US" sz="1200" kern="1200" dirty="0" err="1" smtClean="0">
                <a:solidFill>
                  <a:schemeClr val="tx1"/>
                </a:solidFill>
                <a:latin typeface="+mn-lt"/>
                <a:ea typeface="+mn-ea"/>
                <a:cs typeface="+mn-cs"/>
              </a:rPr>
              <a:t>Hurva</a:t>
            </a:r>
            <a:r>
              <a:rPr lang="en-US" sz="1200" kern="1200" dirty="0" smtClean="0">
                <a:solidFill>
                  <a:schemeClr val="tx1"/>
                </a:solidFill>
                <a:latin typeface="+mn-lt"/>
                <a:ea typeface="+mn-ea"/>
                <a:cs typeface="+mn-cs"/>
              </a:rPr>
              <a:t> Synagogue, originally built in 1701, and razed or pillaged and stripped fifty one other Jewish synagogues and houses of worship, later converted to house livestock.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Israel reclaimed the Quarter, and the rest of Jerusalem’s old city, in the 1967 Six-Day War.  The Quarter was rebuilt in the late 1970s and the 1980s and today has a Jewish population of over 2,500.  The Quarter is also the site of the Western Wall, a remnant of the Second Temple’s external wall, where thousands of Jews come every day to pray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Photo: http://en.wikipedia.org/wiki/File:Tankizyya_P6070044.JPG</a:t>
            </a:r>
          </a:p>
          <a:p>
            <a:r>
              <a:rPr lang="en-US" sz="1200" kern="1200" dirty="0" smtClean="0">
                <a:solidFill>
                  <a:schemeClr val="tx1"/>
                </a:solidFill>
                <a:latin typeface="+mn-lt"/>
                <a:ea typeface="+mn-ea"/>
                <a:cs typeface="+mn-cs"/>
              </a:rPr>
              <a:t>http://www.jewish-quarter.org.il/</a:t>
            </a:r>
          </a:p>
          <a:p>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D25B1-42EA-44CA-93C9-2D18BF054A2D}"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791200" cy="4648200"/>
          </a:xfrm>
        </p:spPr>
        <p:txBody>
          <a:bodyPr>
            <a:normAutofit fontScale="92500" lnSpcReduction="20000"/>
          </a:bodyPr>
          <a:lstStyle/>
          <a:p>
            <a:pPr eaLnBrk="1" fontAlgn="auto" hangingPunct="1">
              <a:spcBef>
                <a:spcPts val="0"/>
              </a:spcBef>
              <a:spcAft>
                <a:spcPts val="0"/>
              </a:spcAft>
              <a:defRPr/>
            </a:pPr>
            <a:r>
              <a:rPr lang="en-US" dirty="0" smtClean="0"/>
              <a:t>The cornerstone for the Hebrew University campus on Mount Scopus was laid in 1918 and the opening ceremony took place at a gala ceremony seven years later, on April 1, 1925.  By 1947, the University had become a large research and teaching institution with over 1,000 students and 200 faculty members.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During the 1948 Arab-Israeli War, the Arabs repeatedly attacked convoys moving between the Israeli-controlled section of Jerusalem and the University. In April 1948 a medical convoy to the nearby Hadassah hospital was ambushed and 79 doctors and nurses were murdered. Mount Scopus campus was cut off from Jewish Jerusalem.  In the 1949 Armistice Agreements, Mount Scopus became controlled by Jordan, which refused Israeli access to the campus for its 19-year occupation of the area.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After the unification of Jerusalem in 1967, the University returned to and rebuilt the Mount Scopus campus. The construction work was completed in 1981, and Mount Scopus again became the main campus of the University.  Today it houses the Faculties of Humanities, Social Sciences, and Law; the schools of Business Administration and Social Work; the Harry S. Truman Research Institute for the Advancement of Peace, Rothberg International School and Mandel Institute of Jewish Studies.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are about 23,000 undergraduate and graduate students at the Hebrew University, including Israeli Jews and Arabs as well as international students.  Notable alumni include 5 Nobel laureates, 3 former presidents of Israel and 3 of its former prime ministers.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KEY POINT: The university was founded over 90 years ago, established and attended by Jews in pre-state Palestine and now in Israel.  For all of its history, except for a 19-year illegal occupation by Jordan (1948-1967), it was a Jewish institution of research and higher learning.  Under any reasonable definition, this area cannot possibly be considered “occupied Palestinian land”!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Sources:</a:t>
            </a:r>
          </a:p>
          <a:p>
            <a:pPr eaLnBrk="1" fontAlgn="auto" hangingPunct="1">
              <a:spcBef>
                <a:spcPts val="0"/>
              </a:spcBef>
              <a:spcAft>
                <a:spcPts val="0"/>
              </a:spcAft>
              <a:defRPr/>
            </a:pPr>
            <a:r>
              <a:rPr lang="en-US" i="1" dirty="0" smtClean="0"/>
              <a:t>http://en.wikipedia.org/wiki/Hebrew_University_of_Jerusalem</a:t>
            </a:r>
          </a:p>
          <a:p>
            <a:pPr eaLnBrk="1" fontAlgn="auto" hangingPunct="1">
              <a:spcBef>
                <a:spcPts val="0"/>
              </a:spcBef>
              <a:spcAft>
                <a:spcPts val="0"/>
              </a:spcAft>
              <a:defRPr/>
            </a:pPr>
            <a:r>
              <a:rPr lang="en-US" i="1" dirty="0" smtClean="0">
                <a:hlinkClick r:id="rId3"/>
              </a:rPr>
              <a:t>http://www.huji.ac.il/huji/eng/aboutHU_e.htm</a:t>
            </a:r>
            <a:endParaRPr lang="en-US" i="1" dirty="0" smtClean="0"/>
          </a:p>
          <a:p>
            <a:pPr eaLnBrk="1" fontAlgn="auto" hangingPunct="1">
              <a:spcBef>
                <a:spcPts val="0"/>
              </a:spcBef>
              <a:spcAft>
                <a:spcPts val="0"/>
              </a:spcAft>
              <a:defRPr/>
            </a:pPr>
            <a:r>
              <a:rPr lang="en-US" i="1" dirty="0" smtClean="0"/>
              <a:t>Photo: http://en.wikipedia.org/wiki/File:HebrewU-MtScopus.JPG</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869E6-E07D-4217-80BC-617C8D7BF198}"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Almog </a:t>
            </a:r>
            <a:r>
              <a:rPr lang="en-US" smtClean="0"/>
              <a:t>is a kibbutz near the northwestern shores of the Dead Sea, near Jerico.  It was founded in 1977 and has a population of about 150 people.  It is considered an “outpost,” i.e., east of the Security Fence, not adjacent to the “Green Line” (1949 Armistice Line) and not part of the major settlement blocs.</a:t>
            </a:r>
          </a:p>
          <a:p>
            <a:pPr eaLnBrk="1" hangingPunct="1">
              <a:spcBef>
                <a:spcPct val="0"/>
              </a:spcBef>
            </a:pPr>
            <a:endParaRPr lang="en-US" smtClean="0"/>
          </a:p>
          <a:p>
            <a:pPr eaLnBrk="1" hangingPunct="1">
              <a:spcBef>
                <a:spcPct val="0"/>
              </a:spcBef>
            </a:pPr>
            <a:endParaRPr lang="en-US" i="1" smtClean="0"/>
          </a:p>
          <a:p>
            <a:pPr eaLnBrk="1" hangingPunct="1">
              <a:spcBef>
                <a:spcPct val="0"/>
              </a:spcBef>
            </a:pPr>
            <a:r>
              <a:rPr lang="en-US" smtClean="0"/>
              <a:t>Sources</a:t>
            </a:r>
          </a:p>
          <a:p>
            <a:pPr eaLnBrk="1" hangingPunct="1">
              <a:spcBef>
                <a:spcPct val="0"/>
              </a:spcBef>
            </a:pPr>
            <a:r>
              <a:rPr lang="en-US" i="1" smtClean="0"/>
              <a:t>http://en.wikipedia.org/wiki/Almog</a:t>
            </a:r>
          </a:p>
          <a:p>
            <a:pPr eaLnBrk="1" hangingPunct="1">
              <a:spcBef>
                <a:spcPct val="0"/>
              </a:spcBef>
            </a:pPr>
            <a:r>
              <a:rPr lang="en-US" i="1" smtClean="0"/>
              <a:t>http://settlementsofisrael.netzah.org/almog.php</a:t>
            </a:r>
          </a:p>
          <a:p>
            <a:pPr eaLnBrk="1" hangingPunct="1">
              <a:spcBef>
                <a:spcPct val="0"/>
              </a:spcBef>
            </a:pPr>
            <a:r>
              <a:rPr lang="en-US" i="1" smtClean="0"/>
              <a:t>http://www.dead-sea.org.il/?CategoryID=198&amp;ArticleID=157&amp;Page=1 [Hebrew]</a:t>
            </a:r>
          </a:p>
          <a:p>
            <a:pPr eaLnBrk="1" hangingPunct="1">
              <a:spcBef>
                <a:spcPct val="0"/>
              </a:spcBef>
            </a:pPr>
            <a:r>
              <a:rPr lang="en-US" i="1" smtClean="0"/>
              <a:t>Israel  Central Bureau of Statistics, http://cbs.gov.il/ishuvim/ishuv2009/bycode.xls (codes: </a:t>
            </a:r>
            <a:r>
              <a:rPr lang="he-IL" i="1" smtClean="0"/>
              <a:t>מחוז ונפה</a:t>
            </a:r>
            <a:r>
              <a:rPr lang="en-US" i="1" smtClean="0"/>
              <a:t>=71 through 77, index at http://cbs.gov.il/ishuvim/ishuv2009/index2009.xls)</a:t>
            </a:r>
          </a:p>
          <a:p>
            <a:pPr eaLnBrk="1" hangingPunct="1">
              <a:spcBef>
                <a:spcPct val="0"/>
              </a:spcBef>
            </a:pPr>
            <a:r>
              <a:rPr lang="en-US" i="1" smtClean="0"/>
              <a:t>Location (east or west of Security Fence) and area: http://peacenow.org.il/eng/sites/default/files/Breaking_The_Law_formal%20data_March07Eng.pdf</a:t>
            </a:r>
          </a:p>
          <a:p>
            <a:pPr eaLnBrk="1" hangingPunct="1">
              <a:spcBef>
                <a:spcPct val="0"/>
              </a:spcBef>
            </a:pPr>
            <a:r>
              <a:rPr lang="en-US" i="1" smtClean="0"/>
              <a:t>Photo: http://en.wikipedia.org/wiki/File:AlmoganS.jpg</a:t>
            </a:r>
          </a:p>
          <a:p>
            <a:pPr eaLnBrk="1" hangingPunct="1">
              <a:spcBef>
                <a:spcPct val="0"/>
              </a:spcBef>
            </a:pPr>
            <a:endParaRPr lang="en-US" i="1"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2549AD-B51A-4F80-9793-D244F11FE2F9}"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Israeli outpost </a:t>
            </a:r>
            <a:r>
              <a:rPr lang="en-US" dirty="0" err="1" smtClean="0"/>
              <a:t>Kfar</a:t>
            </a:r>
            <a:r>
              <a:rPr lang="en-US" dirty="0" smtClean="0"/>
              <a:t> </a:t>
            </a:r>
            <a:r>
              <a:rPr lang="en-US" dirty="0" err="1" smtClean="0"/>
              <a:t>Eldad</a:t>
            </a:r>
            <a:r>
              <a:rPr lang="en-US" dirty="0" smtClean="0"/>
              <a:t> in Gush Etzion</a:t>
            </a:r>
          </a:p>
          <a:p>
            <a:pPr eaLnBrk="1" hangingPunct="1">
              <a:spcBef>
                <a:spcPct val="0"/>
              </a:spcBef>
            </a:pPr>
            <a:endParaRPr lang="en-US" dirty="0" smtClean="0"/>
          </a:p>
          <a:p>
            <a:pPr eaLnBrk="1" hangingPunct="1">
              <a:spcBef>
                <a:spcPct val="0"/>
              </a:spcBef>
            </a:pPr>
            <a:r>
              <a:rPr lang="en-US" dirty="0" err="1" smtClean="0"/>
              <a:t>Kfar</a:t>
            </a:r>
            <a:r>
              <a:rPr lang="en-US" dirty="0" smtClean="0"/>
              <a:t> </a:t>
            </a:r>
            <a:r>
              <a:rPr lang="en-US" dirty="0" err="1" smtClean="0"/>
              <a:t>Eldad</a:t>
            </a:r>
            <a:r>
              <a:rPr lang="en-US" dirty="0" smtClean="0"/>
              <a:t> is located in the Judean Mountains, overlooking the Judean Desert.  It was founded in 1994 and has a population of 14 families.</a:t>
            </a:r>
          </a:p>
          <a:p>
            <a:pPr eaLnBrk="1" hangingPunct="1">
              <a:spcBef>
                <a:spcPct val="0"/>
              </a:spcBef>
            </a:pPr>
            <a:endParaRPr lang="en-US" dirty="0" smtClean="0"/>
          </a:p>
          <a:p>
            <a:pPr eaLnBrk="1" hangingPunct="1">
              <a:spcBef>
                <a:spcPct val="0"/>
              </a:spcBef>
            </a:pPr>
            <a:r>
              <a:rPr lang="en-US" i="1" dirty="0" smtClean="0"/>
              <a:t>Source: http://settlementsofisrael.netzah.org/kfar-eldad.php</a:t>
            </a:r>
          </a:p>
          <a:p>
            <a:pPr eaLnBrk="1" hangingPunct="1">
              <a:spcBef>
                <a:spcPct val="0"/>
              </a:spcBef>
            </a:pPr>
            <a:r>
              <a:rPr lang="en-US" i="1" dirty="0" smtClean="0"/>
              <a:t>Photo: http://www.upi.com/News_Photos/News/West-Bank-Settlement-Expansion/1971/18/  </a:t>
            </a:r>
            <a:r>
              <a:rPr lang="en-US" dirty="0" smtClean="0"/>
              <a:t>June 1, 2009. (UPI Photo/Debbie Hill)</a:t>
            </a:r>
          </a:p>
          <a:p>
            <a:pPr eaLnBrk="1" hangingPunct="1">
              <a:spcBef>
                <a:spcPct val="0"/>
              </a:spcBef>
            </a:pPr>
            <a:endParaRPr lang="en-US" dirty="0" smtClean="0"/>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6E2E0-A4D3-4AF1-97D7-815BF4452077}"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64AE5-E25A-4E11-A0C9-DEEBAA7B7457}"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dirty="0" smtClean="0"/>
              <a:t>Map: http://en.wikipedia.org/wiki/File:Kingdoms_of_Israel_and_Judah_map_830.svg</a:t>
            </a:r>
          </a:p>
          <a:p>
            <a:endParaRPr lang="en-US" sz="1600" dirty="0" smtClean="0"/>
          </a:p>
          <a:p>
            <a:r>
              <a:rPr lang="en-US" sz="1600" dirty="0" smtClean="0"/>
              <a:t>Jewish presence in the regions of </a:t>
            </a:r>
            <a:r>
              <a:rPr lang="en-US" sz="1600" b="1" dirty="0" smtClean="0"/>
              <a:t>Judea and Samaria</a:t>
            </a:r>
            <a:r>
              <a:rPr lang="en-US" sz="1600" dirty="0" smtClean="0"/>
              <a:t>, today’s West Bank, did</a:t>
            </a:r>
            <a:r>
              <a:rPr lang="en-US" sz="1600" baseline="0" dirty="0" smtClean="0"/>
              <a:t> not start in 1967 or 1880.  These places </a:t>
            </a:r>
            <a:r>
              <a:rPr lang="en-US" sz="1600" dirty="0" smtClean="0"/>
              <a:t>have deep</a:t>
            </a:r>
            <a:r>
              <a:rPr lang="en-US" sz="1600" baseline="0" dirty="0" smtClean="0"/>
              <a:t> roots in Jewish tradition and culture, and places of historical and religious significance.  The word “Jew” derives from the region of Judah, or Judea, where the people of Israel settled over three thousand years ago.  Many sites and cities in the West Bank have biblical and religious attachment for observant and traditional Jews, including:</a:t>
            </a:r>
            <a:endParaRPr lang="en-US" sz="1600" dirty="0" smtClean="0"/>
          </a:p>
          <a:p>
            <a:endParaRPr lang="en-US" sz="1600" dirty="0" smtClean="0"/>
          </a:p>
          <a:p>
            <a:r>
              <a:rPr lang="en-US" sz="1600" b="1" dirty="0" smtClean="0"/>
              <a:t>Hebron </a:t>
            </a:r>
            <a:r>
              <a:rPr lang="en-US" sz="1600" dirty="0" smtClean="0"/>
              <a:t>is the site of the </a:t>
            </a:r>
            <a:r>
              <a:rPr lang="en-US" sz="1600" b="0" dirty="0" smtClean="0"/>
              <a:t>Cave of </a:t>
            </a:r>
            <a:r>
              <a:rPr lang="en-US" sz="1600" b="0" dirty="0" err="1" smtClean="0"/>
              <a:t>Machpelah</a:t>
            </a:r>
            <a:r>
              <a:rPr lang="en-US" sz="1600" b="0" dirty="0" smtClean="0"/>
              <a:t>,</a:t>
            </a:r>
            <a:r>
              <a:rPr lang="en-US" sz="1600" b="0" baseline="0" dirty="0" smtClean="0"/>
              <a:t> the burial site of the Patriarchs (Genesis 23:1-20, 25:9, 49:29-30, 50:12-13).  The Cave still exists today and is the second holiest Jewish site, after the Temple Mount in Jerusalem.</a:t>
            </a:r>
          </a:p>
          <a:p>
            <a:endParaRPr lang="en-US" sz="16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dirty="0" err="1" smtClean="0"/>
              <a:t>Beit</a:t>
            </a:r>
            <a:r>
              <a:rPr lang="en-US" sz="1600" b="1" baseline="0" dirty="0" smtClean="0"/>
              <a:t> El </a:t>
            </a:r>
            <a:r>
              <a:rPr lang="en-US" sz="1600" baseline="0" dirty="0" smtClean="0"/>
              <a:t>(Bethel) was the site of Jacob’s dream about angels coming up and down a ladder (Genesis 28:19).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baseline="0" dirty="0" smtClean="0"/>
              <a:t>Shechem </a:t>
            </a:r>
            <a:r>
              <a:rPr lang="en-US" sz="1600" b="0" baseline="0" dirty="0" smtClean="0"/>
              <a:t>(Nablus): </a:t>
            </a:r>
            <a:r>
              <a:rPr lang="en-US" sz="1600" baseline="0" dirty="0" smtClean="0"/>
              <a:t>In the Biblical narrative, Abraham traveled through Shechem and built an altar there (Genesis 12:6-8).  Later Abraham’s grandson Jacob bought a nearby plot and set up another alter (Genesis </a:t>
            </a:r>
            <a:r>
              <a:rPr lang="en-US" sz="1600" dirty="0" smtClean="0"/>
              <a:t>33:18-20).  Jacob’s sons fought</a:t>
            </a:r>
            <a:r>
              <a:rPr lang="en-US" sz="1600" baseline="0" dirty="0" smtClean="0"/>
              <a:t> Shechem in retaliation for his rape of their sister Dinah (Genesis 34).  The city was later captured, apparently without a fight, by Joshua, and inhabited by Israelites (Joshua 8; 24).  It was mentioned by King David (</a:t>
            </a:r>
            <a:r>
              <a:rPr lang="en-US" sz="1600" baseline="0" dirty="0" err="1" smtClean="0"/>
              <a:t>Pslam</a:t>
            </a:r>
            <a:r>
              <a:rPr lang="en-US" sz="1600" baseline="0" dirty="0" smtClean="0"/>
              <a:t> 60:6-8; 108:7-9) and became the capital of the Northern Kingdom of Israel under King Jeroboam (1 Kings 12:25) until its destruction during the reign of </a:t>
            </a:r>
            <a:r>
              <a:rPr lang="en-US" sz="1600" baseline="0" dirty="0" err="1" smtClean="0"/>
              <a:t>Menahem</a:t>
            </a:r>
            <a:r>
              <a:rPr lang="en-US" sz="1600" baseline="0" dirty="0" smtClean="0"/>
              <a:t> around 740 BCE (2 Kings 15:13-16).</a:t>
            </a:r>
          </a:p>
          <a:p>
            <a:endParaRPr lang="en-US" sz="1600" dirty="0" smtClean="0"/>
          </a:p>
          <a:p>
            <a:r>
              <a:rPr lang="en-US" sz="1600" b="1" baseline="0" dirty="0" smtClean="0"/>
              <a:t>Jericho </a:t>
            </a:r>
            <a:r>
              <a:rPr lang="en-US" sz="1600" baseline="0" dirty="0" smtClean="0"/>
              <a:t>is known in the biblical tradition as the place of the Israelites' entry into Canaan when Joshua led them back from bondage in Egypt (Joshua 4).</a:t>
            </a:r>
          </a:p>
          <a:p>
            <a:endParaRPr lang="en-US" sz="16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baseline="0" dirty="0" smtClean="0"/>
              <a:t>Samaria </a:t>
            </a:r>
            <a:r>
              <a:rPr lang="en-US" sz="1600" baseline="0" dirty="0" smtClean="0"/>
              <a:t>was the capital of the Kingdom of Israel during the reign of Omri (c. 884 BCE) who purchased the hill and built the city (1 Kings 16:23-24).</a:t>
            </a:r>
          </a:p>
          <a:p>
            <a:endParaRPr lang="en-US" sz="1600"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http://www.bicom.org.uk/context/maps/threats-and-topography/israel-s-narrow-waistline</a:t>
            </a:r>
          </a:p>
          <a:p>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Source: Israeli Ministry of Foreign Affairs, </a:t>
            </a:r>
            <a:r>
              <a:rPr lang="en-US" dirty="0" smtClean="0"/>
              <a:t>http://www.mfa.gov.il/NR/rdonlyres/C408D82F-9365-439A-A17B-A2BE418A618E/0/AntiTerroristFence.pps, slide #16</a:t>
            </a:r>
          </a:p>
          <a:p>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Maps, http://is.gd/vuVRSy</a:t>
            </a:r>
          </a:p>
          <a:p>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Source: Israeli Ministry of Foreign Affairs, </a:t>
            </a:r>
            <a:r>
              <a:rPr lang="en-US" dirty="0" smtClean="0"/>
              <a:t>http://www.mfa.gov.il/NR/rdonlyres/C408D82F-9365-439A-A17B-A2BE418A618E/0/AntiTerroristFence.pps, slide #17</a:t>
            </a:r>
          </a:p>
          <a:p>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Seems like an absurd question: Shouldn’t anybody be allowed to live anywhere?  Jews, after all, lived in the Land of Israel thousands of years ago, and have simply reclaimed their ancestral homeland.  Surely they have a stronger claim to the land than, say, the Anglo-Saxons have to England or the English to North America and Australia.  But still, some see this issue as contentious or debatable, so we’ll take the time here to describe the legal basis for Jewish settlements in the West Bank, which is well supported in international agreements.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F9A1E2-ABF1-40D0-A939-CC30B0282583}"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64AE5-E25A-4E11-A0C9-DEEBAA7B7457}"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people contend that Jews living in West Bank communities are a violation of “international law.”  This is patently absurd; anywhere else in the world, if someone didn’t allow Jews or Christians or Muslims or Sikhs to live, we’d shout “discrimination.”  Yet the idea that Jews cannot live in some parts of their historic homeland is somehow acceptable to liberals??</a:t>
            </a:r>
          </a:p>
          <a:p>
            <a:pPr eaLnBrk="1" hangingPunct="1">
              <a:spcBef>
                <a:spcPct val="0"/>
              </a:spcBef>
            </a:pPr>
            <a:endParaRPr lang="en-US" smtClean="0"/>
          </a:p>
          <a:p>
            <a:pPr eaLnBrk="1" hangingPunct="1">
              <a:spcBef>
                <a:spcPct val="0"/>
              </a:spcBef>
            </a:pPr>
            <a:r>
              <a:rPr lang="en-US" smtClean="0"/>
              <a:t>Still, we can and should examine the legality of Jewish settlements in the West Bank.  Those who say such settlements are illegal usually fail to cite any applicable law, with one occasional exception.  Let’s examine the relevant legal documents that establish the rights of Jews to live anywhere in historic Palestine, and the one document that’s cited—incorrectly—to prove the anti-settlement case.  These documents date back almost 100 years, to the establishment of a British Mandate, or trust, in the Palestine region of the former Ottoman Empire after World War I.</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DF336-9A78-44BB-A6C7-A33A49547EC5}"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first modern-day international recognition of Jewish rights was during the latter part of World War I, when the British were about to conquer lands in the Middle East then held by the Ottoman Empire. British Foreign Secretary Arthur James Balfour sent an official letter to Baron Walter Rothschild, a leader of the British Jewish community, for transmission to the Zionist Federation of Great Britain and Ireland. The letter, known as the “Balfour Declaration,” reflected the position of the British Cabinet, and its desire to express “sympathy with Jewish Zionist aspirations.”  Zionism was the national movement of the Jewish people, which aimed to reunite the Jews with their historical homeland and, ultimately, to establish Jewish sovereignty in the Land of Israel.</a:t>
            </a:r>
          </a:p>
          <a:p>
            <a:endParaRPr lang="en-US" smtClean="0"/>
          </a:p>
          <a:p>
            <a:r>
              <a:rPr lang="en-US" smtClean="0"/>
              <a:t>Source: http://en.wikipedia.org/wiki/Balfour_Declaration_of_1917</a:t>
            </a:r>
          </a:p>
          <a:p>
            <a:endParaRPr lang="en-US" smtClean="0"/>
          </a:p>
        </p:txBody>
      </p:sp>
      <p:sp>
        <p:nvSpPr>
          <p:cNvPr id="4" name="Slide Number Placeholder 3"/>
          <p:cNvSpPr>
            <a:spLocks noGrp="1"/>
          </p:cNvSpPr>
          <p:nvPr>
            <p:ph type="sldNum" sz="quarter" idx="5"/>
          </p:nvPr>
        </p:nvSpPr>
        <p:spPr/>
        <p:txBody>
          <a:bodyPr/>
          <a:lstStyle/>
          <a:p>
            <a:pPr>
              <a:defRPr/>
            </a:pPr>
            <a:fld id="{6D2FE172-7D61-4549-B0F2-9B2C65B0D9D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San Remo Conference was an international meeting of the post-World War I Allied Supreme Council, held in Sanremo, Italy, in April 1920. It was attended by the four Principal Allied Powers of World War I: the prime ministers of Britain, France, and Italy, and Japan’s ambassador.  These Allies allocated “mandates” for administration of the former Ottoman-ruled lands of the Middle East according to Article 22 of the Covenant of the League of Nations.  The resolution repeats the language of the Balfour Declaration, favoring “</a:t>
            </a:r>
            <a:r>
              <a:rPr lang="en-US" smtClean="0">
                <a:solidFill>
                  <a:srgbClr val="FFFF00"/>
                </a:solidFill>
              </a:rPr>
              <a:t>the establishment in Palestine of a national home for the Jewish people.</a:t>
            </a:r>
            <a:r>
              <a:rPr lang="en-US" smtClean="0"/>
              <a:t>”  It did not specify the borders of the territories or of the “national home,” and was intended and interpreted at the time to mean the entire Mandate area, which includes today’s Israel, including the West Bank and Gaza, as well as Jordan.</a:t>
            </a:r>
          </a:p>
          <a:p>
            <a:endParaRPr lang="en-US" smtClean="0"/>
          </a:p>
          <a:p>
            <a:r>
              <a:rPr lang="en-US" smtClean="0"/>
              <a:t>Source: http://en.wikipedia.org/wiki/San_Remo_conference</a:t>
            </a:r>
          </a:p>
        </p:txBody>
      </p:sp>
      <p:sp>
        <p:nvSpPr>
          <p:cNvPr id="4" name="Slide Number Placeholder 3"/>
          <p:cNvSpPr>
            <a:spLocks noGrp="1"/>
          </p:cNvSpPr>
          <p:nvPr>
            <p:ph type="sldNum" sz="quarter" idx="5"/>
          </p:nvPr>
        </p:nvSpPr>
        <p:spPr/>
        <p:txBody>
          <a:bodyPr/>
          <a:lstStyle/>
          <a:p>
            <a:pPr>
              <a:defRPr/>
            </a:pPr>
            <a:fld id="{602C13AB-0430-4A1B-BF6F-8DAD21C63E4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British Mandate for Palestine was the legal commission for the administration of Palestine, confirmed by the Council of the League of Nations on July 24, 1922.  The document was again based on the Article 22 of Covenant of the League of Nations and the San Remo Resolution, and referenced the Balfour Declaration of 1917 regarding “the establishment in Palestine of a national home for the Jewish people.”  Article 6 of the Mandate explicitly stated that the British administration will facilitate Jewish immigration and settlement on the land.</a:t>
            </a:r>
          </a:p>
          <a:p>
            <a:endParaRPr lang="en-US" smtClean="0"/>
          </a:p>
          <a:p>
            <a:r>
              <a:rPr lang="en-US" smtClean="0"/>
              <a:t>In September 1922, Britain split the Mandate into two administrative parts: the part west of the Jordan River, 23% of the entire territory, became known as "Palestine", and the part east of the Jordan, 77% of the entire territory, as "Transjordan."  In the Transjordan Memorandum the British administration stated that the Jewish “national home” will not include Transjordan.</a:t>
            </a:r>
          </a:p>
          <a:p>
            <a:endParaRPr lang="en-US" smtClean="0"/>
          </a:p>
          <a:p>
            <a:r>
              <a:rPr lang="en-US" smtClean="0"/>
              <a:t>In 1924, the U.S. and British governments signed the Anglo-American Convention, in which the U.S. fully accepted the Mandate for Palestine, declaring all of the West Bank within its borders.</a:t>
            </a:r>
            <a:br>
              <a:rPr lang="en-US" smtClean="0"/>
            </a:br>
            <a:endParaRPr lang="en-US" smtClean="0"/>
          </a:p>
          <a:p>
            <a:r>
              <a:rPr lang="en-US" smtClean="0"/>
              <a:t>Text of the Mandate: http://avalon.law.yale.edu/20th_century/palmanda.asp</a:t>
            </a:r>
          </a:p>
          <a:p>
            <a:r>
              <a:rPr lang="en-US" smtClean="0"/>
              <a:t>More information: http://en.wikipedia.org/wiki/Palestine_(mandate)</a:t>
            </a:r>
          </a:p>
          <a:p>
            <a:r>
              <a:rPr lang="en-US" smtClean="0"/>
              <a:t>Transjordan Memorandum: http://en.wikipedia.org/wiki/Transjordan_memorandum</a:t>
            </a:r>
          </a:p>
          <a:p>
            <a:r>
              <a:rPr lang="en-US" smtClean="0"/>
              <a:t>Anglo-American Convention: http://myrightword.blogspot.com/2009/11/that-anglo-american-convention-of-1924.html, http://www.justicenow4israel.com/anglo-american.html</a:t>
            </a:r>
          </a:p>
        </p:txBody>
      </p:sp>
      <p:sp>
        <p:nvSpPr>
          <p:cNvPr id="4" name="Slide Number Placeholder 3"/>
          <p:cNvSpPr>
            <a:spLocks noGrp="1"/>
          </p:cNvSpPr>
          <p:nvPr>
            <p:ph type="sldNum" sz="quarter" idx="5"/>
          </p:nvPr>
        </p:nvSpPr>
        <p:spPr/>
        <p:txBody>
          <a:bodyPr/>
          <a:lstStyle/>
          <a:p>
            <a:pPr>
              <a:defRPr/>
            </a:pPr>
            <a:fld id="{046BAF40-B7DC-4CB1-A810-E37E2C3D7FB5}"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http://www.knesset.gov.il/docs/eng/megilat_eng.htm</a:t>
            </a:r>
          </a:p>
          <a:p>
            <a:endParaRPr lang="en-US" smtClean="0"/>
          </a:p>
        </p:txBody>
      </p:sp>
      <p:sp>
        <p:nvSpPr>
          <p:cNvPr id="4" name="Slide Number Placeholder 3"/>
          <p:cNvSpPr>
            <a:spLocks noGrp="1"/>
          </p:cNvSpPr>
          <p:nvPr>
            <p:ph type="sldNum" sz="quarter" idx="5"/>
          </p:nvPr>
        </p:nvSpPr>
        <p:spPr/>
        <p:txBody>
          <a:bodyPr/>
          <a:lstStyle/>
          <a:p>
            <a:pPr>
              <a:defRPr/>
            </a:pPr>
            <a:fld id="{63AE3A3E-9AFD-4A93-873F-45E7F93E393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http://www.icrc.org/ihl.nsf/INTRO/380?OpenDocument</a:t>
            </a:r>
          </a:p>
          <a:p>
            <a:endParaRPr lang="en-US" smtClean="0"/>
          </a:p>
          <a:p>
            <a:r>
              <a:rPr lang="en-US" smtClean="0"/>
              <a:t>First, what is the Geneva Convention?  It’s an international treaty between states, with 194 “state parties.”  Israel signed the Convention as did its neighbors, Jordan, Egypt, Syria, and Lebanon.  It was not signed by the Palestinians, since they were not then and are not now an independent state that can be a party to international treaties.</a:t>
            </a:r>
          </a:p>
          <a:p>
            <a:endParaRPr lang="en-US" smtClean="0"/>
          </a:p>
          <a:p>
            <a:r>
              <a:rPr lang="en-US" smtClean="0"/>
              <a:t>The Convention applies to wars between Contracting Parties and occupation by one Contracting Party of another’s territory.  But Egypt never annexed or claimed the Gaza Strip, and the West Bank was never internationally recognized as Jordanian territory.  Moreover, both Egypt and Jordan expressly </a:t>
            </a:r>
            <a:r>
              <a:rPr lang="en-US" b="1" i="1" smtClean="0"/>
              <a:t>dis</a:t>
            </a:r>
            <a:r>
              <a:rPr lang="en-US" smtClean="0"/>
              <a:t>claimed any rights to the respective territories in their peace treaties with Israel, Egypt in 1979 and Jordan in 1994.  So there really is no “occupation of the territory of a High Contracting Party” to which the Fourth Geneva Convention would apply.</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6D2D1-FD79-412A-B536-69C31A0E1519}"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if the Convention did apply, it doesn’t say anything about voluntary civilian settlement.  Article 49(6) states that an occupying military power "shall not deport or transfer part of its own civilian population into the territory it occupies."  So even if you consider Israel to be an “occupying power” under the convention, Israel has never “deported” or “transferred” its population to the settlements.  Jews are living in West Bank community under their own free will!</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BB234-CD7D-4665-B036-ABE7A4970397}" type="slidenum">
              <a:rPr lang="en-US"/>
              <a:pPr fontAlgn="base">
                <a:spcBef>
                  <a:spcPct val="0"/>
                </a:spcBef>
                <a:spcAft>
                  <a:spcPct val="0"/>
                </a:spcAft>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References:</a:t>
            </a:r>
          </a:p>
          <a:p>
            <a:pPr eaLnBrk="1" hangingPunct="1">
              <a:spcBef>
                <a:spcPct val="0"/>
              </a:spcBef>
            </a:pPr>
            <a:r>
              <a:rPr lang="en-US" u="sng" smtClean="0">
                <a:hlinkClick r:id="rId3"/>
              </a:rPr>
              <a:t>http://www.think-israel.org/green.sanremo.html</a:t>
            </a:r>
            <a:endParaRPr lang="en-US" u="sng" smtClean="0"/>
          </a:p>
          <a:p>
            <a:pPr eaLnBrk="1" hangingPunct="1">
              <a:spcBef>
                <a:spcPct val="0"/>
              </a:spcBef>
            </a:pPr>
            <a:r>
              <a:rPr lang="en-US" u="sng" smtClean="0">
                <a:hlinkClick r:id="rId4"/>
              </a:rPr>
              <a:t>http://theisraelisettlements.blogspot.com/p/settlements-legal-issues.html</a:t>
            </a:r>
            <a:r>
              <a:rPr lang="en-US" smtClean="0"/>
              <a:t> </a:t>
            </a:r>
          </a:p>
          <a:p>
            <a:pPr eaLnBrk="1" hangingPunct="1">
              <a:spcBef>
                <a:spcPct val="0"/>
              </a:spcBef>
            </a:pPr>
            <a:r>
              <a:rPr lang="en-US" smtClean="0"/>
              <a:t>http://www.takeapen.org/Takeapen/Templates/showpage.asp?DBID=1&amp;LNGID=1&amp;TMID=84&amp;FID=997</a:t>
            </a:r>
          </a:p>
          <a:p>
            <a:pPr eaLnBrk="1" hangingPunct="1">
              <a:spcBef>
                <a:spcPct val="0"/>
              </a:spcBef>
            </a:pPr>
            <a:r>
              <a:rPr lang="en-US" smtClean="0"/>
              <a:t>http://www.think-israel.org/mehlman.griefbook.html</a:t>
            </a:r>
          </a:p>
          <a:p>
            <a:pPr eaLnBrk="1" hangingPunct="1">
              <a:spcBef>
                <a:spcPct val="0"/>
              </a:spcBef>
            </a:pPr>
            <a:r>
              <a:rPr lang="en-US" smtClean="0"/>
              <a:t>http://myrightword.blogspot.com/2009/11/that-anglo-american-convention-of-1924.html</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Eugene Rostow, a former dean of Yale Law School, a leading interpreter of international law, an undersecretary of state for political affairs in the American State Department, and an author of Resolution 242, argued that, under the League of Nations Mandate for Palestine and under article 80 (the so-called "Palestine article") of the United Nations Charter, Jews have a right to settle in any of the land between the Jordan and the Mediterranean. </a:t>
            </a:r>
          </a:p>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91ABB-E1BA-4E13-A67A-CDB30225CD05}"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ABDE3-FF9C-48C7-A0CA-F5FC1D487E1C}" type="slidenum">
              <a:rPr lang="en-US"/>
              <a:pPr fontAlgn="base">
                <a:spcBef>
                  <a:spcPct val="0"/>
                </a:spcBef>
                <a:spcAft>
                  <a:spcPct val="0"/>
                </a:spcAft>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Israel captured the West Bank in the 1967 Six-Day War, ending 19 years of Jordanian occupation.  Before 1967, Israel didn’t rule West Bank and there were no Jews living there—yet Israel did not have peace with the Palestinians, Jordan, or any of its other Arab neighbors.  </a:t>
            </a:r>
            <a:r>
              <a:rPr lang="en-US" dirty="0" smtClean="0">
                <a:hlinkClick r:id="rId3"/>
              </a:rPr>
              <a:t>From 1967 to 1983</a:t>
            </a:r>
            <a:r>
              <a:rPr lang="en-US" dirty="0" smtClean="0"/>
              <a:t>, there were virtually no Jewish communities in the West Bank and Gaza—yet Israel did not have peace.</a:t>
            </a:r>
          </a:p>
          <a:p>
            <a:pPr eaLnBrk="1" hangingPunct="1">
              <a:spcBef>
                <a:spcPct val="0"/>
              </a:spcBef>
            </a:pPr>
            <a:endParaRPr lang="en-US" dirty="0" smtClean="0"/>
          </a:p>
          <a:p>
            <a:pPr eaLnBrk="1" hangingPunct="1">
              <a:spcBef>
                <a:spcPct val="0"/>
              </a:spcBef>
            </a:pPr>
            <a:r>
              <a:rPr lang="en-US" dirty="0" smtClean="0"/>
              <a:t>In 1980, as part of its peace treaty with Egypt, Israel withdrew from the Sinai Peninsula, dismantled settlements, and evacuated its civilian population from communities along the Mediterranean coast (e.g., </a:t>
            </a:r>
            <a:r>
              <a:rPr lang="en-US" dirty="0" err="1" smtClean="0"/>
              <a:t>Yamit</a:t>
            </a:r>
            <a:r>
              <a:rPr lang="en-US" dirty="0" smtClean="0"/>
              <a:t>) and the Red Sea (e.g., </a:t>
            </a:r>
            <a:r>
              <a:rPr lang="en-US" dirty="0" err="1" smtClean="0"/>
              <a:t>Nevi’ot</a:t>
            </a:r>
            <a:r>
              <a:rPr lang="en-US" dirty="0" smtClean="0"/>
              <a:t>).</a:t>
            </a:r>
          </a:p>
          <a:p>
            <a:pPr eaLnBrk="1" hangingPunct="1">
              <a:spcBef>
                <a:spcPct val="0"/>
              </a:spcBef>
            </a:pPr>
            <a:endParaRPr lang="en-US" dirty="0" smtClean="0"/>
          </a:p>
          <a:p>
            <a:pPr eaLnBrk="1" hangingPunct="1">
              <a:spcBef>
                <a:spcPct val="0"/>
              </a:spcBef>
            </a:pPr>
            <a:r>
              <a:rPr lang="en-US" dirty="0" smtClean="0"/>
              <a:t>In August 2005, Israel withdrew from the Gaza Strip, evacuating 8,000 Israelis from 27 towns and communities, in a highly divisive and traumatic event in</a:t>
            </a:r>
            <a:r>
              <a:rPr lang="en-US" baseline="0" dirty="0" smtClean="0"/>
              <a:t> Israeli history</a:t>
            </a:r>
            <a:r>
              <a:rPr lang="en-US" dirty="0" smtClean="0"/>
              <a:t>.  Following the withdrawal, the Iranian-backed terrorist group Hamas violently took control of the Gaza Strip and began launching mortars and rockets at southern Israel. The Gaza withdrawal did not bring the hoped-for peace, even though settlements were removed.</a:t>
            </a:r>
          </a:p>
          <a:p>
            <a:pPr eaLnBrk="1" hangingPunct="1">
              <a:spcBef>
                <a:spcPct val="0"/>
              </a:spcBef>
            </a:pPr>
            <a:endParaRPr lang="en-US" dirty="0" smtClean="0"/>
          </a:p>
          <a:p>
            <a:pPr eaLnBrk="1" hangingPunct="1">
              <a:spcBef>
                <a:spcPct val="0"/>
              </a:spcBef>
            </a:pPr>
            <a:r>
              <a:rPr lang="en-US" dirty="0" smtClean="0"/>
              <a:t>Today, the Palestinian</a:t>
            </a:r>
            <a:r>
              <a:rPr lang="en-US" baseline="0" dirty="0" smtClean="0"/>
              <a:t> economy is booming, and the Palestinian population of the West Bank is thriving, despite the settlements.</a:t>
            </a:r>
            <a:endParaRPr lang="en-US"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AC08E7-86A0-4C63-9547-2490977B40C6}"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B513A-F832-4F2D-8996-FA2F28F5AA6A}"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Yamit was an Israeli settlement in the northern Sinai Peninsula. It was home to about 2,500 people until it was handed over to Egypt in 1982 according to the terms of the 1979 Israel-Egypt Peace Treaty.</a:t>
            </a:r>
          </a:p>
          <a:p>
            <a:endParaRPr lang="en-US" smtClean="0"/>
          </a:p>
          <a:p>
            <a:r>
              <a:rPr lang="en-US" smtClean="0"/>
              <a:t>Photo: http://www.life.com/image/52980973</a:t>
            </a:r>
          </a:p>
          <a:p>
            <a:r>
              <a:rPr lang="en-US" smtClean="0"/>
              <a:t>More information: http://www.jewishvirtuallibrary.org/jsource/Peace/yamit.html</a:t>
            </a:r>
          </a:p>
          <a:p>
            <a:endParaRPr lang="en-US" smtClean="0"/>
          </a:p>
        </p:txBody>
      </p:sp>
      <p:sp>
        <p:nvSpPr>
          <p:cNvPr id="4" name="Slide Number Placeholder 3"/>
          <p:cNvSpPr>
            <a:spLocks noGrp="1"/>
          </p:cNvSpPr>
          <p:nvPr>
            <p:ph type="sldNum" sz="quarter" idx="5"/>
          </p:nvPr>
        </p:nvSpPr>
        <p:spPr/>
        <p:txBody>
          <a:bodyPr/>
          <a:lstStyle/>
          <a:p>
            <a:pPr>
              <a:defRPr/>
            </a:pPr>
            <a:fld id="{DD21370D-0A8F-4F5D-AB93-5117E5F486EB}"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Ofira (Hebrew: </a:t>
            </a:r>
            <a:r>
              <a:rPr lang="he-IL" smtClean="0"/>
              <a:t>אופירה‎) </a:t>
            </a:r>
            <a:r>
              <a:rPr lang="en-US" smtClean="0"/>
              <a:t>was an Israeli settlement in the Sharm el-Sheikh area of the southern Sinai Peninsula, an Egyptian territory that was under Israeli occupation from 1967 to 1982. Ofira was settled from 1969, and was meant to accommodate 500 families. An airfield was opened in 1976, today known as Sharm el-Sheikh International Airport.</a:t>
            </a:r>
          </a:p>
          <a:p>
            <a:endParaRPr lang="en-US" smtClean="0"/>
          </a:p>
          <a:p>
            <a:r>
              <a:rPr lang="en-US" smtClean="0"/>
              <a:t>Photo: http://www.holylandmap.net/PhotoAlbums/SinaiOD/slides/10%20-%20Ofira%20Promenade.html</a:t>
            </a:r>
          </a:p>
          <a:p>
            <a:endParaRPr lang="en-US" smtClean="0"/>
          </a:p>
        </p:txBody>
      </p:sp>
      <p:sp>
        <p:nvSpPr>
          <p:cNvPr id="4" name="Slide Number Placeholder 3"/>
          <p:cNvSpPr>
            <a:spLocks noGrp="1"/>
          </p:cNvSpPr>
          <p:nvPr>
            <p:ph type="sldNum" sz="quarter" idx="5"/>
          </p:nvPr>
        </p:nvSpPr>
        <p:spPr/>
        <p:txBody>
          <a:bodyPr/>
          <a:lstStyle/>
          <a:p>
            <a:pPr>
              <a:defRPr/>
            </a:pPr>
            <a:fld id="{715B7713-C2A7-4DBB-A10C-949990EB466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Photo: http://www.israeltoday.co.il/Portals/0/092005nevedekalimkidsview.jpg</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0442FD-0884-4F27-B1B1-D7C186E85C9A}" type="slidenum">
              <a:rPr lang="en-US"/>
              <a:pPr fontAlgn="base">
                <a:spcBef>
                  <a:spcPct val="0"/>
                </a:spcBef>
                <a:spcAft>
                  <a:spcPct val="0"/>
                </a:spcAft>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56C2E9-D0F4-456B-82E7-4A0B9C1EEAD0}"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Bottom right: Soldier and settler embrace</a:t>
            </a:r>
          </a:p>
          <a:p>
            <a:pPr eaLnBrk="1" hangingPunct="1">
              <a:spcBef>
                <a:spcPct val="0"/>
              </a:spcBef>
            </a:pPr>
            <a:r>
              <a:rPr lang="en-US" smtClean="0"/>
              <a:t>http://cache1.asset-cache.net/xc/53392049.jpg?v=1&amp;c=IWSAsset&amp;k=2&amp; d=77BFBA49EF878921F7C3FC3F69D929FDE837B27459528BA60262FBDFE8B7DD40CA22D82D8FA7987AB01E70F2B3269972</a:t>
            </a:r>
          </a:p>
          <a:p>
            <a:pPr eaLnBrk="1" hangingPunct="1">
              <a:spcBef>
                <a:spcPct val="0"/>
              </a:spcBef>
            </a:pPr>
            <a:endParaRPr lang="en-US" smtClean="0"/>
          </a:p>
          <a:p>
            <a:pPr eaLnBrk="1" hangingPunct="1">
              <a:spcBef>
                <a:spcPct val="0"/>
              </a:spcBef>
            </a:pPr>
            <a:r>
              <a:rPr lang="en-US" smtClean="0"/>
              <a:t>Israeli soldier folding flag, as last homes are evacuated</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5FC28-84E2-4E09-952D-D855EBFADE2D}"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19F04-573B-4FD3-9353-EEB636F7A6EB}"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http://www.mfa.gov.il/MFA/Peace+Process/Reference+Documents/Exchange+of+letters+Sharon-Bush+14-Apr-2004.htm</a:t>
            </a:r>
          </a:p>
          <a:p>
            <a:pPr>
              <a:defRPr/>
            </a:pPr>
            <a:endParaRPr lang="en-US" dirty="0" smtClean="0"/>
          </a:p>
          <a:p>
            <a:pPr>
              <a:defRPr/>
            </a:pPr>
            <a:r>
              <a:rPr lang="en-US" dirty="0" smtClean="0"/>
              <a:t>“As part of a final peace settlement, Israel must have secure and recognized borders, which should emerge from negotiations between the parties in accordance with UNSC Resolutions 242 and 338. In light of new realities on the ground, including already existing major Israeli populations centers, it is unrealistic to expect that the outcome of final status negotiations will be a full and complete return to the armistice lines of 1949, and all previous efforts to negotiate a two-state solution have reached the same conclusion. It is realistic to expect that any final status agreement will only be achieved on the basis of mutually agreed changes that reflect these realities.”</a:t>
            </a:r>
          </a:p>
          <a:p>
            <a:pPr>
              <a:defRPr/>
            </a:pPr>
            <a:endParaRPr lang="en-US" dirty="0" smtClean="0"/>
          </a:p>
          <a:p>
            <a:pPr>
              <a:defRPr/>
            </a:pPr>
            <a:r>
              <a:rPr lang="en-US" dirty="0" smtClean="0"/>
              <a:t>Under one set of proposals, the major settlement blocs will be annexed to Israel, and Israel will cede to the Palestinian state an equivalent amount of land in unpopulated areas.  This idea, referred to as the “land-swap” option, has been generally accepted by the Palestinians, though the specifics have not been agreed to.</a:t>
            </a:r>
          </a:p>
          <a:p>
            <a:pPr>
              <a:defRPr/>
            </a:pPr>
            <a:endParaRPr lang="en-US" dirty="0" smtClean="0"/>
          </a:p>
          <a:p>
            <a:pPr>
              <a:defRPr/>
            </a:pPr>
            <a:r>
              <a:rPr lang="en-US" dirty="0" smtClean="0"/>
              <a:t>References: </a:t>
            </a:r>
          </a:p>
          <a:p>
            <a:pPr>
              <a:defRPr/>
            </a:pPr>
            <a:r>
              <a:rPr lang="en-US" dirty="0" smtClean="0"/>
              <a:t>http://www.jpost.com/MiddleEast/Article.aspx?id=176148)</a:t>
            </a:r>
          </a:p>
          <a:p>
            <a:pPr>
              <a:defRPr/>
            </a:pPr>
            <a:r>
              <a:rPr lang="en-US" dirty="0" smtClean="0"/>
              <a:t>http://english.aljazeera.net/palestinepapers/2011/01/2011122114239940577.html</a:t>
            </a:r>
            <a:endParaRPr lang="en-US" dirty="0"/>
          </a:p>
        </p:txBody>
      </p:sp>
      <p:sp>
        <p:nvSpPr>
          <p:cNvPr id="4" name="Slide Number Placeholder 3"/>
          <p:cNvSpPr>
            <a:spLocks noGrp="1"/>
          </p:cNvSpPr>
          <p:nvPr>
            <p:ph type="sldNum" sz="quarter" idx="5"/>
          </p:nvPr>
        </p:nvSpPr>
        <p:spPr/>
        <p:txBody>
          <a:bodyPr/>
          <a:lstStyle/>
          <a:p>
            <a:pPr>
              <a:defRPr/>
            </a:pPr>
            <a:fld id="{25B33CBC-C829-4ACF-BEB3-35D42D910404}"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think-tank called the Washington Institute for Near East Policy published in January 2011 a report by David Makovsky titled “Imagining the Border: Options for Resolving the Israeli-Palestinian Territorial Issue.” Through detailed maps and in-depth population data, Makovsky shows how the parties can use land swaps to meet some of their most important goals, such as minimizing dislocation, ensuring security, and establishing a contiguous Palestinian state in the West Bank. An online interactive map allows users to explore the report's various land swap proposals and see detailed information about every Israeli and Palestinian community in the West Bank.  Using Google Earth data and images, users can examine the land-swap proposals from a local perspective, down to the level of individual streets and buildings. </a:t>
            </a:r>
          </a:p>
          <a:p>
            <a:endParaRPr lang="en-US" smtClean="0"/>
          </a:p>
          <a:p>
            <a:r>
              <a:rPr lang="en-US" smtClean="0"/>
              <a:t>Sources:</a:t>
            </a:r>
          </a:p>
          <a:p>
            <a:r>
              <a:rPr lang="en-US" smtClean="0"/>
              <a:t>http://washingtoninstitute.org/templateC04.php?CID=301</a:t>
            </a:r>
          </a:p>
          <a:p>
            <a:r>
              <a:rPr lang="en-US" smtClean="0"/>
              <a:t>http://washingtoninstitute.org/interactiveMaps/imap.php</a:t>
            </a:r>
          </a:p>
        </p:txBody>
      </p:sp>
      <p:sp>
        <p:nvSpPr>
          <p:cNvPr id="4" name="Slide Number Placeholder 3"/>
          <p:cNvSpPr>
            <a:spLocks noGrp="1"/>
          </p:cNvSpPr>
          <p:nvPr>
            <p:ph type="sldNum" sz="quarter" idx="5"/>
          </p:nvPr>
        </p:nvSpPr>
        <p:spPr/>
        <p:txBody>
          <a:bodyPr/>
          <a:lstStyle/>
          <a:p>
            <a:pPr>
              <a:defRPr/>
            </a:pPr>
            <a:fld id="{EEA693F3-5371-4226-9735-A2056C4AA13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19C8E2-E9C1-4046-9164-44DFD7A6DED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660B4B5-7921-4727-8763-540C4D479274}"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Source: Peace Now, http://peacenow.org.il/eng/sites/default/files/SWBSide%20June%202009.pdf, retrieved Feb. 7, 2011</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E1F1C-AAD0-4926-B5D0-BFF0149F04DD}"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D9883D-F3BF-42EA-B0D2-BDA47AE1432D}"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A7D90F-7F65-471D-B612-30B81A182D17}" type="slidenum">
              <a:rPr lang="en-US" smtClean="0"/>
              <a:pPr>
                <a:defRPr/>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“Jew” comes from “Judea”</a:t>
            </a:r>
          </a:p>
          <a:p>
            <a:r>
              <a:rPr lang="en-US" dirty="0" smtClean="0"/>
              <a:t>British Mandate</a:t>
            </a:r>
            <a:r>
              <a:rPr lang="en-US" baseline="0" dirty="0" smtClean="0"/>
              <a:t> included provisions for Jewish immigration and settlement in the entire area of Palestine west of the Jordan River, including the West Bank</a:t>
            </a:r>
            <a:endParaRPr lang="en-US" dirty="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Sources:</a:t>
            </a:r>
          </a:p>
          <a:p>
            <a:pPr marL="274320" indent="-274320">
              <a:buFont typeface="Arial" pitchFamily="34" charset="0"/>
              <a:buChar char="•"/>
            </a:pPr>
            <a:r>
              <a:rPr lang="en-US" sz="1200" kern="1200" dirty="0" smtClean="0">
                <a:solidFill>
                  <a:schemeClr val="tx1"/>
                </a:solidFill>
                <a:latin typeface="+mn-lt"/>
                <a:ea typeface="+mn-ea"/>
                <a:cs typeface="+mn-cs"/>
              </a:rPr>
              <a:t>United Nations Office for the Coordination of Humanitarian Affairs (OCHA), July 2010, </a:t>
            </a:r>
            <a:r>
              <a:rPr lang="en-US" sz="1200" u="sng" kern="1200" dirty="0" smtClean="0">
                <a:solidFill>
                  <a:schemeClr val="tx1"/>
                </a:solidFill>
                <a:latin typeface="+mn-lt"/>
                <a:ea typeface="+mn-ea"/>
                <a:cs typeface="+mn-cs"/>
                <a:hlinkClick r:id="rId3"/>
              </a:rPr>
              <a:t>http://www.ochaopt.org/documents/ocha_opt_route_projection_july_2010.pdf</a:t>
            </a:r>
            <a:endParaRPr lang="en-US" sz="1200" u="sng" kern="1200" dirty="0" smtClean="0">
              <a:solidFill>
                <a:schemeClr val="tx1"/>
              </a:solidFill>
              <a:latin typeface="+mn-lt"/>
              <a:ea typeface="+mn-ea"/>
              <a:cs typeface="+mn-cs"/>
            </a:endParaRPr>
          </a:p>
          <a:p>
            <a:pPr marL="27432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Imagining the Border: Options for Resolving the Israeli-Palestinian Territorial Issue by David </a:t>
            </a:r>
            <a:r>
              <a:rPr lang="en-US" dirty="0" err="1" smtClean="0"/>
              <a:t>Makovsky</a:t>
            </a:r>
            <a:r>
              <a:rPr lang="en-US" dirty="0" smtClean="0"/>
              <a:t> and Jackson Diehl, January 20, 2011, </a:t>
            </a:r>
            <a:r>
              <a:rPr lang="en-US" sz="1200" u="sng" kern="1200" dirty="0" smtClean="0">
                <a:solidFill>
                  <a:schemeClr val="tx1"/>
                </a:solidFill>
                <a:latin typeface="+mn-lt"/>
                <a:ea typeface="+mn-ea"/>
                <a:cs typeface="+mn-cs"/>
                <a:hlinkClick r:id="rId4"/>
              </a:rPr>
              <a:t>http://www.washingtoninstitute.org/templateC07.php?CID=558</a:t>
            </a:r>
            <a:r>
              <a:rPr lang="en-US" sz="1200" b="0" u="none" kern="1200" baseline="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5"/>
              </a:rPr>
              <a:t>http://www.washingtoninstitute.org/mapImages/4d35fc943f32e.pdf</a:t>
            </a:r>
            <a:endParaRPr lang="en-US" sz="1200" kern="1200" dirty="0" smtClean="0">
              <a:solidFill>
                <a:schemeClr val="tx1"/>
              </a:solidFill>
              <a:latin typeface="+mn-lt"/>
              <a:ea typeface="+mn-ea"/>
              <a:cs typeface="+mn-cs"/>
            </a:endParaRPr>
          </a:p>
          <a:p>
            <a:pPr marL="27432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u="none" kern="1200" baseline="0" dirty="0" smtClean="0">
              <a:solidFill>
                <a:schemeClr val="tx1"/>
              </a:solidFill>
              <a:latin typeface="+mn-lt"/>
              <a:ea typeface="+mn-ea"/>
              <a:cs typeface="+mn-cs"/>
            </a:endParaRPr>
          </a:p>
          <a:p>
            <a:pPr marL="27432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0" u="none" dirty="0" smtClean="0"/>
          </a:p>
          <a:p>
            <a:pPr marL="274320" marR="0" indent="-27432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pPr>
              <a:defRPr/>
            </a:pPr>
            <a:fld id="{194B889A-F529-423B-ABE4-A9D9EFF36F9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city of Ma’ale Adumim is only 3 miles east of Jerusalem, on the edge of the Judean Desert.  The name means “red heights,” after the red rock ascent from the Dead Sea, and is mentioned in the Biblical book of Joshua.  It was established in 1976 and built on public lands as a planned community and Jerusalem suburb. Ma’ale Adumim, with over 34,000 residents, has 21 schools (12 elementary schools and 9 high schools) and 78 preschools as well as the area’s largest shopping mall, country club, and public library.</a:t>
            </a:r>
          </a:p>
          <a:p>
            <a:pPr eaLnBrk="1" hangingPunct="1">
              <a:spcBef>
                <a:spcPct val="0"/>
              </a:spcBef>
            </a:pPr>
            <a:endParaRPr lang="en-US" smtClean="0"/>
          </a:p>
          <a:p>
            <a:pPr eaLnBrk="1" hangingPunct="1">
              <a:spcBef>
                <a:spcPct val="0"/>
              </a:spcBef>
            </a:pPr>
            <a:r>
              <a:rPr lang="en-US" smtClean="0"/>
              <a:t>Sources: </a:t>
            </a:r>
          </a:p>
          <a:p>
            <a:pPr eaLnBrk="1" hangingPunct="1">
              <a:spcBef>
                <a:spcPct val="0"/>
              </a:spcBef>
            </a:pPr>
            <a:r>
              <a:rPr lang="en-US" smtClean="0"/>
              <a:t>http://www.jr.co.il/ma/</a:t>
            </a:r>
          </a:p>
          <a:p>
            <a:pPr eaLnBrk="1" hangingPunct="1">
              <a:spcBef>
                <a:spcPct val="0"/>
              </a:spcBef>
            </a:pPr>
            <a:r>
              <a:rPr lang="en-US" smtClean="0"/>
              <a:t>http://www.jewishvirtuallibrary.org/jsource/Society_&amp;_Culture/geo/maale.html</a:t>
            </a:r>
          </a:p>
          <a:p>
            <a:pPr eaLnBrk="1" hangingPunct="1">
              <a:spcBef>
                <a:spcPct val="0"/>
              </a:spcBef>
            </a:pPr>
            <a:r>
              <a:rPr lang="en-US" smtClean="0"/>
              <a:t>http://www.maale-adummim.muni.il/Page.asp?id=1 [Hebrew]</a:t>
            </a:r>
          </a:p>
          <a:p>
            <a:pPr eaLnBrk="1" hangingPunct="1">
              <a:spcBef>
                <a:spcPct val="0"/>
              </a:spcBef>
            </a:pPr>
            <a:endParaRPr lang="en-US" smtClean="0"/>
          </a:p>
          <a:p>
            <a:pPr eaLnBrk="1" hangingPunct="1">
              <a:spcBef>
                <a:spcPct val="0"/>
              </a:spcBef>
            </a:pPr>
            <a:r>
              <a:rPr lang="en-US" smtClean="0"/>
              <a:t>Photo: http://www.alternativenews.org/english/index.php/topics/settlers-violence/3087-israeli-settler-leaders-push-for-increased-construction-in-west-bank</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88C8B0-DA3C-4841-A920-2701D1E1A9B4}"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city of Ariel is home to 19,000 Israelis, a university center of 12,000 students and a growing industrial park with 27 factories employing thousands of workers. </a:t>
            </a:r>
          </a:p>
          <a:p>
            <a:pPr eaLnBrk="1" hangingPunct="1">
              <a:spcBef>
                <a:spcPct val="0"/>
              </a:spcBef>
            </a:pPr>
            <a:endParaRPr lang="en-US" smtClean="0"/>
          </a:p>
          <a:p>
            <a:pPr eaLnBrk="1" hangingPunct="1">
              <a:spcBef>
                <a:spcPct val="0"/>
              </a:spcBef>
            </a:pPr>
            <a:r>
              <a:rPr lang="en-US" smtClean="0"/>
              <a:t>Photo:  http://en.wikipedia.org/wiki/File:Arieal,_Shomron(Storms_04).jpg</a:t>
            </a:r>
          </a:p>
          <a:p>
            <a:pPr eaLnBrk="1" hangingPunct="1">
              <a:spcBef>
                <a:spcPct val="0"/>
              </a:spcBef>
            </a:pPr>
            <a:r>
              <a:rPr lang="en-US" smtClean="0"/>
              <a:t>More: http://www.jewishjournal.com/community/article/la_donors_play_role_in_israeli_settlement_20100921/. Photo by Uriel Sinai/Getty Images</a:t>
            </a:r>
          </a:p>
          <a:p>
            <a:pPr eaLnBrk="1" hangingPunct="1">
              <a:spcBef>
                <a:spcPct val="0"/>
              </a:spcBef>
            </a:pPr>
            <a:endParaRPr lang="en-US" smtClean="0"/>
          </a:p>
          <a:p>
            <a:pPr eaLnBrk="1" hangingPunct="1">
              <a:spcBef>
                <a:spcPct val="0"/>
              </a:spcBef>
            </a:pPr>
            <a:r>
              <a:rPr lang="en-US" smtClean="0"/>
              <a:t>Ariel information (Hebrew): http://www.myesha.org.il/?CategoryID=171&amp;ArticleID=48&amp;Page=1</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666C5D-D2FB-4ABA-8B86-3BA24F297024}"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eader.jpg"/>
          <p:cNvPicPr>
            <a:picLocks noChangeAspect="1"/>
          </p:cNvPicPr>
          <p:nvPr userDrawn="1"/>
        </p:nvPicPr>
        <p:blipFill>
          <a:blip r:embed="rId2" cstate="screen"/>
          <a:srcRect/>
          <a:stretch>
            <a:fillRect/>
          </a:stretch>
        </p:blipFill>
        <p:spPr bwMode="auto">
          <a:xfrm>
            <a:off x="0" y="0"/>
            <a:ext cx="9144000" cy="10239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F77F185-9992-4DF1-A657-37BA7DCB9B11}" type="datetimeFigureOut">
              <a:rPr lang="en-US"/>
              <a:pPr>
                <a:defRPr/>
              </a:pPr>
              <a:t>4/26/2011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EA7263-F791-48D6-ADA0-A962B03200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5F3FF0-F57B-436C-BD4B-C4475B1E4B3F}"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AB7A4-E139-4EAE-BB7F-B54D12F2D7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305038-1EA9-4B8D-8F98-896AD0DCF284}"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65EB67-B8A4-4222-9981-0E57530CA1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D569D-B496-4E17-8172-603933A0D3D4}"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9DB583-D17F-4C77-B780-C751712110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E98D69-F701-405E-8F3C-D0409600076E}"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102EB-1182-4A3E-9613-9430AE9B0B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842948-DE72-4ECF-85FF-909AFC6857A7}"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FE5B9-F49B-45E6-B94D-D90B35F4A6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1A5DC5-F91D-45AE-B5DA-7F8AD9B53048}" type="datetimeFigureOut">
              <a:rPr lang="en-US"/>
              <a:pPr>
                <a:defRPr/>
              </a:pPr>
              <a:t>4/26/2011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794DEA-F7B8-48A1-A0FF-0E16368F3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D3F077-8812-403D-B550-EA83488B3B34}" type="datetimeFigureOut">
              <a:rPr lang="en-US"/>
              <a:pPr>
                <a:defRPr/>
              </a:pPr>
              <a:t>4/26/2011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10EE9C-7058-4D65-8DBE-E4BE888E5E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D6E8EE-1BE9-4AFE-B709-F69BE9C57B31}" type="datetimeFigureOut">
              <a:rPr lang="en-US"/>
              <a:pPr>
                <a:defRPr/>
              </a:pPr>
              <a:t>4/26/2011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E17505-4D8C-4D9D-9E72-917DA57131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FFEA6B-1CAF-4ED0-9019-D637A6BBAD28}"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94640E-1249-4ED4-8A33-22D13A114A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B674C6-3ECD-4C5B-9F3B-982AB1E42DBB}"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0DF66F-5468-4575-A04A-097BFBB46C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E5F029-B6FF-4808-95A2-6B30E645A64C}" type="datetimeFigureOut">
              <a:rPr lang="en-US"/>
              <a:pPr>
                <a:defRPr/>
              </a:pPr>
              <a:t>4/26/2011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2EA75A-C84A-49FF-9682-491657B0D8E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d/da/Tankizyya_P6070044.JP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1/11/AlmoganS.jp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hyperlink" Target="http://www.upi.com/enl-win/3b21b9aa15fb323134a7b6deb5c5eec3/"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b/bd/Kingdoms_of_Israel_and_Judah_map_830.sv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pload.wikimedia.org/wikipedia/commons/8/8e/Balfour_declaration_unmarked.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israeltoday.co.il/default.aspx?tabid=128&amp;view=item&amp;idx=705"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http://www.israeltoday.co.il/default.aspx?tabid=128&amp;view=item&amp;idx=705"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9/9e/Arieal,_Shomron(Storms_04).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Settlements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April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74638"/>
            <a:ext cx="3581400" cy="3154362"/>
          </a:xfrm>
        </p:spPr>
        <p:txBody>
          <a:bodyPr/>
          <a:lstStyle/>
          <a:p>
            <a:pPr algn="l"/>
            <a:r>
              <a:rPr lang="en-US" sz="2800" smtClean="0"/>
              <a:t>Jewish Communities Lost in the War of Independence</a:t>
            </a:r>
            <a:br>
              <a:rPr lang="en-US" sz="2800" smtClean="0"/>
            </a:br>
            <a:r>
              <a:rPr lang="en-US" sz="2800" smtClean="0"/>
              <a:t>(1947-1949)</a:t>
            </a:r>
          </a:p>
        </p:txBody>
      </p:sp>
      <p:pic>
        <p:nvPicPr>
          <p:cNvPr id="10243" name="Picture 2"/>
          <p:cNvPicPr>
            <a:picLocks noChangeAspect="1" noChangeArrowheads="1"/>
          </p:cNvPicPr>
          <p:nvPr/>
        </p:nvPicPr>
        <p:blipFill>
          <a:blip r:embed="rId3" cstate="screen"/>
          <a:srcRect/>
          <a:stretch>
            <a:fillRect/>
          </a:stretch>
        </p:blipFill>
        <p:spPr bwMode="auto">
          <a:xfrm>
            <a:off x="3857625" y="314325"/>
            <a:ext cx="5133975" cy="6229350"/>
          </a:xfrm>
          <a:prstGeom prst="rect">
            <a:avLst/>
          </a:prstGeom>
          <a:noFill/>
          <a:ln w="9525">
            <a:noFill/>
            <a:miter lim="800000"/>
            <a:headEnd/>
            <a:tailEnd/>
          </a:ln>
        </p:spPr>
      </p:pic>
      <p:sp>
        <p:nvSpPr>
          <p:cNvPr id="10244" name="Rectangle 4"/>
          <p:cNvSpPr>
            <a:spLocks noChangeArrowheads="1"/>
          </p:cNvSpPr>
          <p:nvPr/>
        </p:nvSpPr>
        <p:spPr bwMode="auto">
          <a:xfrm>
            <a:off x="0" y="6457950"/>
            <a:ext cx="3295650" cy="400050"/>
          </a:xfrm>
          <a:prstGeom prst="rect">
            <a:avLst/>
          </a:prstGeom>
          <a:noFill/>
          <a:ln w="9525">
            <a:noFill/>
            <a:miter lim="800000"/>
            <a:headEnd/>
            <a:tailEnd/>
          </a:ln>
        </p:spPr>
        <p:txBody>
          <a:bodyPr>
            <a:spAutoFit/>
          </a:bodyPr>
          <a:lstStyle/>
          <a:p>
            <a:r>
              <a:rPr lang="en-US" sz="1000">
                <a:solidFill>
                  <a:srgbClr val="FFFFFF"/>
                </a:solidFill>
              </a:rPr>
              <a:t>http://www.israelinsider.com/maps</a:t>
            </a:r>
          </a:p>
          <a:p>
            <a:r>
              <a:rPr lang="en-US" sz="1000">
                <a:solidFill>
                  <a:srgbClr val="FFFFFF"/>
                </a:solidFill>
              </a:rPr>
              <a:t>© Koret Communications Ltd. www.koret.com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betar-illit.muni.il/uploadedFiles/photoAlbum/500_375/4.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p:nvPr>
        </p:nvSpPr>
        <p:spPr/>
        <p:txBody>
          <a:bodyPr rtlCol="0">
            <a:normAutofit/>
          </a:bodyPr>
          <a:lstStyle/>
          <a:p>
            <a:pPr eaLnBrk="1" fontAlgn="auto" hangingPunct="1">
              <a:spcAft>
                <a:spcPts val="0"/>
              </a:spcAft>
              <a:defRPr/>
            </a:pPr>
            <a:r>
              <a:rPr lang="en-US" b="1" dirty="0" err="1" smtClean="0">
                <a:solidFill>
                  <a:schemeClr val="accent1">
                    <a:lumMod val="75000"/>
                  </a:schemeClr>
                </a:solidFill>
              </a:rPr>
              <a:t>Beitar</a:t>
            </a:r>
            <a:r>
              <a:rPr lang="en-US" b="1" dirty="0" smtClean="0">
                <a:solidFill>
                  <a:schemeClr val="accent1">
                    <a:lumMod val="75000"/>
                  </a:schemeClr>
                </a:solidFill>
              </a:rPr>
              <a:t> </a:t>
            </a:r>
            <a:r>
              <a:rPr lang="en-US" b="1" dirty="0" err="1" smtClean="0">
                <a:solidFill>
                  <a:schemeClr val="accent1">
                    <a:lumMod val="75000"/>
                  </a:schemeClr>
                </a:solidFill>
              </a:rPr>
              <a:t>Illit</a:t>
            </a:r>
            <a:r>
              <a:rPr lang="en-US" b="1" dirty="0" smtClean="0">
                <a:solidFill>
                  <a:schemeClr val="accent1">
                    <a:lumMod val="75000"/>
                  </a:schemeClr>
                </a:solidFill>
              </a:rPr>
              <a:t> </a:t>
            </a:r>
            <a:r>
              <a:rPr lang="en-US" dirty="0" smtClean="0">
                <a:solidFill>
                  <a:schemeClr val="accent1">
                    <a:lumMod val="75000"/>
                  </a:schemeClr>
                </a:solidFill>
              </a:rPr>
              <a:t>(pop. 26,000)</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efrat.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solidFill>
                  <a:schemeClr val="accent1">
                    <a:lumMod val="75000"/>
                  </a:schemeClr>
                </a:solidFill>
              </a:rPr>
              <a:t>Efrat</a:t>
            </a:r>
            <a:r>
              <a:rPr lang="en-US" b="1" dirty="0" smtClean="0">
                <a:solidFill>
                  <a:schemeClr val="accent1">
                    <a:lumMod val="75000"/>
                  </a:schemeClr>
                </a:solidFill>
              </a:rPr>
              <a:t> </a:t>
            </a:r>
            <a:r>
              <a:rPr lang="en-US" dirty="0" smtClean="0">
                <a:solidFill>
                  <a:schemeClr val="accent1">
                    <a:lumMod val="75000"/>
                  </a:schemeClr>
                </a:solidFill>
              </a:rPr>
              <a:t>(pop. 8,500)</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ttp://www.kfar-etzion.co.il/Portals/0/Gallery/Album/126/KE%205769%20building%20after.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962400" y="0"/>
            <a:ext cx="5181600" cy="1143000"/>
          </a:xfrm>
        </p:spPr>
        <p:txBody>
          <a:bodyPr/>
          <a:lstStyle/>
          <a:p>
            <a:pPr>
              <a:defRPr/>
            </a:pPr>
            <a:r>
              <a:rPr lang="en-US" b="1" dirty="0" err="1" smtClean="0">
                <a:solidFill>
                  <a:schemeClr val="bg2">
                    <a:lumMod val="75000"/>
                  </a:schemeClr>
                </a:solidFill>
              </a:rPr>
              <a:t>Kfar</a:t>
            </a:r>
            <a:r>
              <a:rPr lang="en-US" b="1" dirty="0" smtClean="0">
                <a:solidFill>
                  <a:schemeClr val="bg2">
                    <a:lumMod val="75000"/>
                  </a:schemeClr>
                </a:solidFill>
              </a:rPr>
              <a:t> Etzion </a:t>
            </a:r>
            <a:r>
              <a:rPr lang="en-US" dirty="0" smtClean="0">
                <a:solidFill>
                  <a:schemeClr val="bg2">
                    <a:lumMod val="75000"/>
                  </a:schemeClr>
                </a:solidFill>
              </a:rPr>
              <a:t>(pop. 400)</a:t>
            </a:r>
            <a:endParaRPr lang="en-US"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dead-sea.org.il/_Uploads/dbsArticles/2003_1017_031138AA.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4339" name="Title 1"/>
          <p:cNvSpPr>
            <a:spLocks noGrp="1"/>
          </p:cNvSpPr>
          <p:nvPr>
            <p:ph type="title"/>
          </p:nvPr>
        </p:nvSpPr>
        <p:spPr/>
        <p:txBody>
          <a:bodyPr/>
          <a:lstStyle/>
          <a:p>
            <a:r>
              <a:rPr lang="en-US" b="1" smtClean="0"/>
              <a:t>Kibbutz Kalia </a:t>
            </a:r>
            <a:r>
              <a:rPr lang="en-US" smtClean="0"/>
              <a:t>(pop. 300)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moshavim.net/uploads/board-2-1185085021.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3315" name="Title 1"/>
          <p:cNvSpPr>
            <a:spLocks noGrp="1"/>
          </p:cNvSpPr>
          <p:nvPr>
            <p:ph type="title"/>
          </p:nvPr>
        </p:nvSpPr>
        <p:spPr/>
        <p:txBody>
          <a:bodyPr/>
          <a:lstStyle/>
          <a:p>
            <a:pPr>
              <a:defRPr/>
            </a:pPr>
            <a:r>
              <a:rPr lang="en-US" b="1" dirty="0" smtClean="0">
                <a:solidFill>
                  <a:schemeClr val="accent1">
                    <a:lumMod val="75000"/>
                  </a:schemeClr>
                </a:solidFill>
              </a:rPr>
              <a:t>Kibbutz </a:t>
            </a:r>
            <a:r>
              <a:rPr lang="en-US" b="1" dirty="0" err="1" smtClean="0">
                <a:solidFill>
                  <a:schemeClr val="accent1">
                    <a:lumMod val="75000"/>
                  </a:schemeClr>
                </a:solidFill>
              </a:rPr>
              <a:t>Beit</a:t>
            </a:r>
            <a:r>
              <a:rPr lang="en-US" b="1" dirty="0" smtClean="0">
                <a:solidFill>
                  <a:schemeClr val="accent1">
                    <a:lumMod val="75000"/>
                  </a:schemeClr>
                </a:solidFill>
              </a:rPr>
              <a:t> </a:t>
            </a:r>
            <a:r>
              <a:rPr lang="en-US" b="1" dirty="0" err="1" smtClean="0">
                <a:solidFill>
                  <a:schemeClr val="accent1">
                    <a:lumMod val="75000"/>
                  </a:schemeClr>
                </a:solidFill>
              </a:rPr>
              <a:t>HaArava</a:t>
            </a:r>
            <a:r>
              <a:rPr lang="en-US" b="1" dirty="0" smtClean="0">
                <a:solidFill>
                  <a:schemeClr val="accent1">
                    <a:lumMod val="75000"/>
                  </a:schemeClr>
                </a:solidFill>
              </a:rPr>
              <a:t> </a:t>
            </a:r>
            <a:r>
              <a:rPr lang="en-US" dirty="0" smtClean="0">
                <a:solidFill>
                  <a:schemeClr val="accent1">
                    <a:lumMod val="75000"/>
                  </a:schemeClr>
                </a:solidFill>
              </a:rPr>
              <a:t>(pop. 100)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title"/>
          </p:nvPr>
        </p:nvSpPr>
        <p:spPr/>
        <p:txBody>
          <a:bodyPr/>
          <a:lstStyle/>
          <a:p>
            <a:r>
              <a:rPr lang="en-US" smtClean="0"/>
              <a:t>Gilo Neighborhood, Jerusalem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atic.panoramio.com/photos/original/10561821.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52400" y="274638"/>
            <a:ext cx="8839200" cy="1143000"/>
          </a:xfrm>
        </p:spPr>
        <p:txBody>
          <a:bodyPr rtlCol="0">
            <a:noAutofit/>
          </a:bodyPr>
          <a:lstStyle/>
          <a:p>
            <a:pPr eaLnBrk="1" fontAlgn="auto" hangingPunct="1">
              <a:spcAft>
                <a:spcPts val="0"/>
              </a:spcAft>
              <a:defRPr/>
            </a:pPr>
            <a:r>
              <a:rPr lang="en-US" sz="4200" b="1" dirty="0" err="1" smtClean="0">
                <a:solidFill>
                  <a:schemeClr val="accent1">
                    <a:lumMod val="75000"/>
                  </a:schemeClr>
                </a:solidFill>
              </a:rPr>
              <a:t>Pisgat</a:t>
            </a:r>
            <a:r>
              <a:rPr lang="en-US" sz="4200" b="1" dirty="0" smtClean="0">
                <a:solidFill>
                  <a:schemeClr val="accent1">
                    <a:lumMod val="75000"/>
                  </a:schemeClr>
                </a:solidFill>
              </a:rPr>
              <a:t> </a:t>
            </a:r>
            <a:r>
              <a:rPr lang="en-US" sz="4200" b="1" dirty="0" err="1" smtClean="0">
                <a:solidFill>
                  <a:schemeClr val="accent1">
                    <a:lumMod val="75000"/>
                  </a:schemeClr>
                </a:solidFill>
              </a:rPr>
              <a:t>Zeev</a:t>
            </a:r>
            <a:r>
              <a:rPr lang="en-US" sz="4200" b="1" dirty="0" smtClean="0">
                <a:solidFill>
                  <a:schemeClr val="accent1">
                    <a:lumMod val="75000"/>
                  </a:schemeClr>
                </a:solidFill>
              </a:rPr>
              <a:t> Neighborhood, Jerusalem</a:t>
            </a:r>
            <a:endParaRPr lang="en-US" sz="4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File:Tankizyya P6070044.JPG">
            <a:hlinkClick r:id="rId3"/>
          </p:cNvPr>
          <p:cNvPicPr>
            <a:picLocks noChangeAspect="1" noChangeArrowheads="1"/>
          </p:cNvPicPr>
          <p:nvPr/>
        </p:nvPicPr>
        <p:blipFill>
          <a:blip r:embed="rId4" cstate="screen"/>
          <a:srcRect/>
          <a:stretch>
            <a:fillRect/>
          </a:stretch>
        </p:blipFill>
        <p:spPr bwMode="auto">
          <a:xfrm>
            <a:off x="0" y="0"/>
            <a:ext cx="9144000" cy="6934200"/>
          </a:xfrm>
          <a:prstGeom prst="rect">
            <a:avLst/>
          </a:prstGeom>
          <a:noFill/>
        </p:spPr>
      </p:pic>
      <p:sp>
        <p:nvSpPr>
          <p:cNvPr id="5" name="Title 4"/>
          <p:cNvSpPr>
            <a:spLocks noGrp="1"/>
          </p:cNvSpPr>
          <p:nvPr>
            <p:ph type="title"/>
          </p:nvPr>
        </p:nvSpPr>
        <p:spPr/>
        <p:txBody>
          <a:bodyPr/>
          <a:lstStyle/>
          <a:p>
            <a:r>
              <a:rPr lang="en-US" dirty="0" smtClean="0"/>
              <a:t>Jewish Quarter, Jerusalem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Agenda</a:t>
            </a:r>
          </a:p>
        </p:txBody>
      </p:sp>
      <p:sp>
        <p:nvSpPr>
          <p:cNvPr id="3" name="Content Placeholder 2"/>
          <p:cNvSpPr>
            <a:spLocks noGrp="1"/>
          </p:cNvSpPr>
          <p:nvPr>
            <p:ph idx="1"/>
          </p:nvPr>
        </p:nvSpPr>
        <p:spPr/>
        <p:txBody>
          <a:bodyPr/>
          <a:lstStyle/>
          <a:p>
            <a:pPr marL="803275" indent="-803275" eaLnBrk="1" hangingPunct="1">
              <a:buFont typeface="Calibri" pitchFamily="34" charset="0"/>
              <a:buAutoNum type="romanUcPeriod"/>
            </a:pPr>
            <a:r>
              <a:rPr lang="en-US" sz="4400" dirty="0" smtClean="0"/>
              <a:t>Where are “settlements”?</a:t>
            </a:r>
          </a:p>
          <a:p>
            <a:pPr marL="803275" indent="-803275" eaLnBrk="1" hangingPunct="1">
              <a:buFont typeface="Calibri" pitchFamily="34" charset="0"/>
              <a:buAutoNum type="romanUcPeriod"/>
            </a:pPr>
            <a:r>
              <a:rPr lang="en-US" sz="4400" dirty="0" smtClean="0"/>
              <a:t>Why were they built?</a:t>
            </a:r>
          </a:p>
          <a:p>
            <a:pPr marL="803275" indent="-803275" eaLnBrk="1" hangingPunct="1">
              <a:buFont typeface="Calibri" pitchFamily="34" charset="0"/>
              <a:buAutoNum type="romanUcPeriod"/>
            </a:pPr>
            <a:r>
              <a:rPr lang="en-US" sz="4400" dirty="0" smtClean="0"/>
              <a:t>Are the settlements legal?</a:t>
            </a:r>
          </a:p>
          <a:p>
            <a:pPr marL="803275" indent="-803275" eaLnBrk="1" hangingPunct="1">
              <a:buFont typeface="Calibri" pitchFamily="34" charset="0"/>
              <a:buAutoNum type="romanUcPeriod"/>
            </a:pPr>
            <a:r>
              <a:rPr lang="en-US" sz="4400" dirty="0" smtClean="0"/>
              <a:t>Are the settlements an obstacle to peace?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366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rgbClr val="3366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366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3366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4/42/HebrewU-MtScopus.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900" dirty="0" smtClean="0"/>
              <a:t>Hebrew University of Jerusalem</a:t>
            </a:r>
            <a:r>
              <a:rPr lang="en-US" dirty="0" smtClean="0"/>
              <a:t/>
            </a:r>
            <a:br>
              <a:rPr lang="en-US" dirty="0" smtClean="0"/>
            </a:br>
            <a:r>
              <a:rPr lang="en-US" sz="3600" dirty="0" smtClean="0"/>
              <a:t>Mount Scopus Campus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AlmoganS.jpg">
            <a:hlinkClick r:id="rId3"/>
          </p:cNvPr>
          <p:cNvPicPr>
            <a:picLocks noChangeAspect="1" noChangeArrowheads="1"/>
          </p:cNvPicPr>
          <p:nvPr/>
        </p:nvPicPr>
        <p:blipFill>
          <a:blip r:embed="rId4" cstate="screen"/>
          <a:srcRect/>
          <a:stretch>
            <a:fillRect/>
          </a:stretch>
        </p:blipFill>
        <p:spPr bwMode="auto">
          <a:xfrm>
            <a:off x="0" y="-6350"/>
            <a:ext cx="9144000" cy="6864350"/>
          </a:xfrm>
          <a:prstGeom prst="rect">
            <a:avLst/>
          </a:prstGeom>
          <a:noFill/>
          <a:ln w="9525">
            <a:noFill/>
            <a:miter lim="800000"/>
            <a:headEnd/>
            <a:tailEnd/>
          </a:ln>
        </p:spPr>
      </p:pic>
      <p:sp>
        <p:nvSpPr>
          <p:cNvPr id="21507" name="Title 1"/>
          <p:cNvSpPr>
            <a:spLocks noGrp="1"/>
          </p:cNvSpPr>
          <p:nvPr>
            <p:ph type="title"/>
          </p:nvPr>
        </p:nvSpPr>
        <p:spPr>
          <a:xfrm>
            <a:off x="457200" y="0"/>
            <a:ext cx="8229600" cy="1143000"/>
          </a:xfrm>
        </p:spPr>
        <p:txBody>
          <a:bodyPr/>
          <a:lstStyle/>
          <a:p>
            <a:pPr eaLnBrk="1" hangingPunct="1"/>
            <a:r>
              <a:rPr lang="en-US" dirty="0" smtClean="0"/>
              <a:t>Outpost: </a:t>
            </a:r>
            <a:r>
              <a:rPr lang="en-US" dirty="0" err="1" smtClean="0"/>
              <a:t>Almog</a:t>
            </a:r>
            <a:r>
              <a:rPr lang="en-US" dirty="0" smtClean="0"/>
              <a:t> (pop. 150)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Mobile homes sit in the Israeli illegal settlement outpost Kfar Eldad in the West Bank">
            <a:hlinkClick r:id="rId3"/>
          </p:cNvPr>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20483" name="Title 1"/>
          <p:cNvSpPr>
            <a:spLocks noGrp="1"/>
          </p:cNvSpPr>
          <p:nvPr>
            <p:ph type="title"/>
          </p:nvPr>
        </p:nvSpPr>
        <p:spPr>
          <a:xfrm>
            <a:off x="457200" y="0"/>
            <a:ext cx="8229600" cy="1143000"/>
          </a:xfrm>
        </p:spPr>
        <p:txBody>
          <a:bodyPr/>
          <a:lstStyle/>
          <a:p>
            <a:pPr eaLnBrk="1" hangingPunct="1"/>
            <a:r>
              <a:rPr lang="en-US" dirty="0" smtClean="0">
                <a:solidFill>
                  <a:srgbClr val="002060"/>
                </a:solidFill>
              </a:rPr>
              <a:t>Outpost: </a:t>
            </a:r>
            <a:r>
              <a:rPr lang="en-US" dirty="0" err="1" smtClean="0">
                <a:solidFill>
                  <a:srgbClr val="002060"/>
                </a:solidFill>
              </a:rPr>
              <a:t>Kfar</a:t>
            </a:r>
            <a:r>
              <a:rPr lang="en-US" dirty="0" smtClean="0">
                <a:solidFill>
                  <a:srgbClr val="002060"/>
                </a:solidFill>
              </a:rPr>
              <a:t> </a:t>
            </a:r>
            <a:r>
              <a:rPr lang="en-US" dirty="0" err="1" smtClean="0">
                <a:solidFill>
                  <a:srgbClr val="002060"/>
                </a:solidFill>
              </a:rPr>
              <a:t>Eldad</a:t>
            </a: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371600" y="2130425"/>
            <a:ext cx="6400800" cy="2898775"/>
          </a:xfrm>
        </p:spPr>
        <p:txBody>
          <a:bodyPr/>
          <a:lstStyle/>
          <a:p>
            <a:pPr eaLnBrk="1" hangingPunct="1"/>
            <a:r>
              <a:rPr lang="en-US" dirty="0" smtClean="0"/>
              <a:t>II. Why Were the Settlements Built?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File:Kingdoms of Israel and Judah map 830.svg">
            <a:hlinkClick r:id="rId3"/>
          </p:cNvPr>
          <p:cNvPicPr>
            <a:picLocks noChangeAspect="1" noChangeArrowheads="1"/>
          </p:cNvPicPr>
          <p:nvPr/>
        </p:nvPicPr>
        <p:blipFill>
          <a:blip r:embed="rId4" cstate="screen"/>
          <a:srcRect/>
          <a:stretch>
            <a:fillRect/>
          </a:stretch>
        </p:blipFill>
        <p:spPr bwMode="auto">
          <a:xfrm>
            <a:off x="3581400" y="210606"/>
            <a:ext cx="5394435" cy="6436787"/>
          </a:xfrm>
          <a:prstGeom prst="rect">
            <a:avLst/>
          </a:prstGeom>
          <a:noFill/>
        </p:spPr>
      </p:pic>
      <p:sp>
        <p:nvSpPr>
          <p:cNvPr id="5" name="TextBox 4"/>
          <p:cNvSpPr txBox="1"/>
          <p:nvPr/>
        </p:nvSpPr>
        <p:spPr>
          <a:xfrm>
            <a:off x="7648707" y="6260068"/>
            <a:ext cx="1266693" cy="369332"/>
          </a:xfrm>
          <a:prstGeom prst="rect">
            <a:avLst/>
          </a:prstGeom>
          <a:noFill/>
        </p:spPr>
        <p:txBody>
          <a:bodyPr wrap="none" rtlCol="0">
            <a:spAutoFit/>
          </a:bodyPr>
          <a:lstStyle/>
          <a:p>
            <a:r>
              <a:rPr lang="en-US" b="1" dirty="0" smtClean="0">
                <a:solidFill>
                  <a:schemeClr val="accent1">
                    <a:lumMod val="75000"/>
                  </a:schemeClr>
                </a:solidFill>
              </a:rPr>
              <a:t>9</a:t>
            </a:r>
            <a:r>
              <a:rPr lang="en-US" b="1" baseline="30000" dirty="0" smtClean="0">
                <a:solidFill>
                  <a:schemeClr val="accent1">
                    <a:lumMod val="75000"/>
                  </a:schemeClr>
                </a:solidFill>
              </a:rPr>
              <a:t>th</a:t>
            </a:r>
            <a:r>
              <a:rPr lang="en-US" b="1" dirty="0" smtClean="0">
                <a:solidFill>
                  <a:schemeClr val="accent1">
                    <a:lumMod val="75000"/>
                  </a:schemeClr>
                </a:solidFill>
              </a:rPr>
              <a:t> c. BCE</a:t>
            </a:r>
            <a:endParaRPr lang="en-US" b="1" dirty="0">
              <a:solidFill>
                <a:schemeClr val="accent1">
                  <a:lumMod val="75000"/>
                </a:schemeClr>
              </a:solidFill>
            </a:endParaRPr>
          </a:p>
        </p:txBody>
      </p:sp>
      <p:sp>
        <p:nvSpPr>
          <p:cNvPr id="4" name="Title 3"/>
          <p:cNvSpPr>
            <a:spLocks noGrp="1"/>
          </p:cNvSpPr>
          <p:nvPr>
            <p:ph type="title"/>
          </p:nvPr>
        </p:nvSpPr>
        <p:spPr>
          <a:xfrm>
            <a:off x="152400" y="304800"/>
            <a:ext cx="3581400" cy="2773362"/>
          </a:xfrm>
        </p:spPr>
        <p:txBody>
          <a:bodyPr/>
          <a:lstStyle/>
          <a:p>
            <a:pPr algn="l"/>
            <a:r>
              <a:rPr lang="en-US" dirty="0" smtClean="0"/>
              <a:t>Historical &amp; Religious</a:t>
            </a:r>
            <a:br>
              <a:rPr lang="en-US" dirty="0" smtClean="0"/>
            </a:br>
            <a:r>
              <a:rPr lang="en-US" dirty="0" smtClean="0"/>
              <a:t>Connection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3611562"/>
          </a:xfrm>
        </p:spPr>
        <p:txBody>
          <a:bodyPr/>
          <a:lstStyle/>
          <a:p>
            <a:pPr algn="l"/>
            <a:r>
              <a:rPr lang="en-US" dirty="0" smtClean="0"/>
              <a:t>Security Considerations</a:t>
            </a:r>
            <a:endParaRPr lang="en-US" dirty="0"/>
          </a:p>
        </p:txBody>
      </p:sp>
      <p:pic>
        <p:nvPicPr>
          <p:cNvPr id="2050" name="Picture 2" descr="Israel's Narrow Waistline"/>
          <p:cNvPicPr>
            <a:picLocks noChangeAspect="1" noChangeArrowheads="1"/>
          </p:cNvPicPr>
          <p:nvPr/>
        </p:nvPicPr>
        <p:blipFill>
          <a:blip r:embed="rId3" cstate="screen"/>
          <a:srcRect/>
          <a:stretch>
            <a:fillRect/>
          </a:stretch>
        </p:blipFill>
        <p:spPr bwMode="auto">
          <a:xfrm>
            <a:off x="4191000" y="111240"/>
            <a:ext cx="4343400" cy="65943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#6</a:t>
            </a:r>
            <a:endParaRPr lang="en-US" dirty="0"/>
          </a:p>
        </p:txBody>
      </p:sp>
      <p:graphicFrame>
        <p:nvGraphicFramePr>
          <p:cNvPr id="4" name="Object 2"/>
          <p:cNvGraphicFramePr>
            <a:graphicFrameLocks noChangeAspect="1"/>
          </p:cNvGraphicFramePr>
          <p:nvPr/>
        </p:nvGraphicFramePr>
        <p:xfrm>
          <a:off x="4495800" y="1371600"/>
          <a:ext cx="4267200" cy="3111203"/>
        </p:xfrm>
        <a:graphic>
          <a:graphicData uri="http://schemas.openxmlformats.org/presentationml/2006/ole">
            <p:oleObj spid="_x0000_s106500" name="Image" r:id="rId4" imgW="3796825" imgH="2768254" progId="">
              <p:embed/>
            </p:oleObj>
          </a:graphicData>
        </a:graphic>
      </p:graphicFrame>
      <p:pic>
        <p:nvPicPr>
          <p:cNvPr id="5" name="Picture 3" descr="6n6"/>
          <p:cNvPicPr>
            <a:picLocks noChangeAspect="1" noChangeArrowheads="1"/>
          </p:cNvPicPr>
          <p:nvPr/>
        </p:nvPicPr>
        <p:blipFill>
          <a:blip r:embed="rId5" cstate="screen">
            <a:clrChange>
              <a:clrFrom>
                <a:srgbClr val="00AB04"/>
              </a:clrFrom>
              <a:clrTo>
                <a:srgbClr val="00AB04">
                  <a:alpha val="0"/>
                </a:srgbClr>
              </a:clrTo>
            </a:clrChange>
          </a:blip>
          <a:srcRect/>
          <a:stretch>
            <a:fillRect/>
          </a:stretch>
        </p:blipFill>
        <p:spPr>
          <a:xfrm>
            <a:off x="140368" y="1066800"/>
            <a:ext cx="4114800" cy="5890768"/>
          </a:xfrm>
          <a:prstGeom prst="rect">
            <a:avLst/>
          </a:prstGeom>
          <a:noFill/>
          <a:ln/>
        </p:spPr>
      </p:pic>
      <p:grpSp>
        <p:nvGrpSpPr>
          <p:cNvPr id="6" name="Group 6"/>
          <p:cNvGrpSpPr>
            <a:grpSpLocks/>
          </p:cNvGrpSpPr>
          <p:nvPr/>
        </p:nvGrpSpPr>
        <p:grpSpPr bwMode="auto">
          <a:xfrm>
            <a:off x="1752600" y="2842767"/>
            <a:ext cx="5181600" cy="304800"/>
            <a:chOff x="1104" y="1728"/>
            <a:chExt cx="2932" cy="144"/>
          </a:xfrm>
        </p:grpSpPr>
        <p:sp>
          <p:nvSpPr>
            <p:cNvPr id="7" name="Line 7"/>
            <p:cNvSpPr>
              <a:spLocks noChangeShapeType="1"/>
            </p:cNvSpPr>
            <p:nvPr/>
          </p:nvSpPr>
          <p:spPr bwMode="auto">
            <a:xfrm>
              <a:off x="1200" y="1728"/>
              <a:ext cx="2836" cy="13"/>
            </a:xfrm>
            <a:prstGeom prst="line">
              <a:avLst/>
            </a:prstGeom>
            <a:noFill/>
            <a:ln w="38100">
              <a:solidFill>
                <a:srgbClr val="FF3300"/>
              </a:solidFill>
              <a:round/>
              <a:headEnd/>
              <a:tailEnd/>
            </a:ln>
            <a:effectLst/>
          </p:spPr>
          <p:txBody>
            <a:bodyPr/>
            <a:lstStyle/>
            <a:p>
              <a:endParaRPr lang="en-US"/>
            </a:p>
          </p:txBody>
        </p:sp>
        <p:sp>
          <p:nvSpPr>
            <p:cNvPr id="8" name="Line 8"/>
            <p:cNvSpPr>
              <a:spLocks noChangeShapeType="1"/>
            </p:cNvSpPr>
            <p:nvPr/>
          </p:nvSpPr>
          <p:spPr bwMode="auto">
            <a:xfrm flipH="1">
              <a:off x="1104" y="1728"/>
              <a:ext cx="96" cy="144"/>
            </a:xfrm>
            <a:prstGeom prst="line">
              <a:avLst/>
            </a:prstGeom>
            <a:noFill/>
            <a:ln w="38100">
              <a:solidFill>
                <a:srgbClr val="FF3300"/>
              </a:solidFill>
              <a:round/>
              <a:headEnd/>
              <a:tailEnd type="triangle" w="med" len="med"/>
            </a:ln>
            <a:effectLst/>
          </p:spPr>
          <p:txBody>
            <a:bodyPr/>
            <a:lstStyle/>
            <a:p>
              <a:endParaRPr lang="en-US"/>
            </a:p>
          </p:txBody>
        </p:sp>
      </p:grpSp>
      <p:sp>
        <p:nvSpPr>
          <p:cNvPr id="12" name="Text Box 12"/>
          <p:cNvSpPr txBox="1">
            <a:spLocks noChangeArrowheads="1"/>
          </p:cNvSpPr>
          <p:nvPr/>
        </p:nvSpPr>
        <p:spPr bwMode="auto">
          <a:xfrm>
            <a:off x="228600" y="3376167"/>
            <a:ext cx="633502" cy="738664"/>
          </a:xfrm>
          <a:prstGeom prst="rect">
            <a:avLst/>
          </a:prstGeom>
          <a:noFill/>
          <a:ln w="9525">
            <a:noFill/>
            <a:miter lim="800000"/>
            <a:headEnd/>
            <a:tailEnd/>
          </a:ln>
          <a:effectLst/>
        </p:spPr>
        <p:txBody>
          <a:bodyPr wrap="square">
            <a:spAutoFit/>
          </a:bodyPr>
          <a:lstStyle/>
          <a:p>
            <a:pPr algn="r">
              <a:spcBef>
                <a:spcPct val="0"/>
              </a:spcBef>
            </a:pPr>
            <a:r>
              <a:rPr lang="en-US" sz="1400" b="1" dirty="0">
                <a:solidFill>
                  <a:schemeClr val="bg2"/>
                </a:solidFill>
              </a:rPr>
              <a:t>Tel</a:t>
            </a:r>
          </a:p>
          <a:p>
            <a:pPr algn="r">
              <a:spcBef>
                <a:spcPct val="0"/>
              </a:spcBef>
            </a:pPr>
            <a:r>
              <a:rPr lang="en-US" sz="1400" b="1" dirty="0">
                <a:solidFill>
                  <a:schemeClr val="bg2"/>
                </a:solidFill>
              </a:rPr>
              <a:t>Aviv</a:t>
            </a:r>
          </a:p>
          <a:p>
            <a:pPr algn="r">
              <a:spcBef>
                <a:spcPct val="0"/>
              </a:spcBef>
            </a:pPr>
            <a:r>
              <a:rPr lang="en-US" sz="1400" b="1" dirty="0">
                <a:solidFill>
                  <a:schemeClr val="bg2"/>
                </a:solidFill>
                <a:sym typeface="Wingdings" pitchFamily="2" charset="2"/>
              </a:rPr>
              <a:t></a:t>
            </a:r>
            <a:endParaRPr lang="en-US" sz="1400" b="1" dirty="0">
              <a:solidFill>
                <a:schemeClr val="bg2"/>
              </a:solidFill>
            </a:endParaRPr>
          </a:p>
        </p:txBody>
      </p:sp>
      <p:sp>
        <p:nvSpPr>
          <p:cNvPr id="13" name="Text Box 13"/>
          <p:cNvSpPr txBox="1">
            <a:spLocks noChangeArrowheads="1"/>
          </p:cNvSpPr>
          <p:nvPr/>
        </p:nvSpPr>
        <p:spPr bwMode="auto">
          <a:xfrm>
            <a:off x="1600200" y="3220790"/>
            <a:ext cx="1208810" cy="307777"/>
          </a:xfrm>
          <a:prstGeom prst="rect">
            <a:avLst/>
          </a:prstGeom>
          <a:noFill/>
          <a:ln w="9525">
            <a:noFill/>
            <a:miter lim="800000"/>
            <a:headEnd/>
            <a:tailEnd/>
          </a:ln>
          <a:effectLst/>
        </p:spPr>
        <p:txBody>
          <a:bodyPr wrap="square">
            <a:spAutoFit/>
          </a:bodyPr>
          <a:lstStyle/>
          <a:p>
            <a:pPr>
              <a:spcBef>
                <a:spcPct val="0"/>
              </a:spcBef>
            </a:pPr>
            <a:r>
              <a:rPr lang="en-US" sz="1400" b="1" dirty="0">
                <a:solidFill>
                  <a:schemeClr val="bg2"/>
                </a:solidFill>
                <a:sym typeface="Wingdings" pitchFamily="2" charset="2"/>
              </a:rPr>
              <a:t> </a:t>
            </a:r>
            <a:r>
              <a:rPr lang="en-US" sz="1400" b="1" dirty="0" err="1">
                <a:solidFill>
                  <a:schemeClr val="bg2"/>
                </a:solidFill>
              </a:rPr>
              <a:t>Qalqiliya</a:t>
            </a:r>
            <a:endParaRPr lang="en-US" sz="1400" b="1" dirty="0">
              <a:solidFill>
                <a:schemeClr val="bg2"/>
              </a:solidFill>
            </a:endParaRPr>
          </a:p>
        </p:txBody>
      </p:sp>
      <p:sp>
        <p:nvSpPr>
          <p:cNvPr id="15" name="Text Box 15"/>
          <p:cNvSpPr txBox="1">
            <a:spLocks noChangeArrowheads="1"/>
          </p:cNvSpPr>
          <p:nvPr/>
        </p:nvSpPr>
        <p:spPr bwMode="auto">
          <a:xfrm>
            <a:off x="7010400" y="2078627"/>
            <a:ext cx="1072152" cy="276999"/>
          </a:xfrm>
          <a:prstGeom prst="rect">
            <a:avLst/>
          </a:prstGeom>
          <a:solidFill>
            <a:schemeClr val="tx2">
              <a:lumMod val="90000"/>
            </a:schemeClr>
          </a:solidFill>
          <a:ln w="6350">
            <a:solidFill>
              <a:schemeClr val="bg1"/>
            </a:solidFill>
            <a:miter lim="800000"/>
            <a:headEnd/>
            <a:tailEnd/>
          </a:ln>
          <a:effectLst/>
        </p:spPr>
        <p:txBody>
          <a:bodyPr wrap="square" anchor="ctr">
            <a:spAutoFit/>
          </a:bodyPr>
          <a:lstStyle/>
          <a:p>
            <a:pPr algn="ctr"/>
            <a:r>
              <a:rPr lang="en-US" sz="1200" b="1">
                <a:solidFill>
                  <a:schemeClr val="bg1"/>
                </a:solidFill>
              </a:rPr>
              <a:t>Qalqilya</a:t>
            </a:r>
          </a:p>
        </p:txBody>
      </p:sp>
      <p:sp>
        <p:nvSpPr>
          <p:cNvPr id="17" name="Line 17"/>
          <p:cNvSpPr>
            <a:spLocks noChangeShapeType="1"/>
          </p:cNvSpPr>
          <p:nvPr/>
        </p:nvSpPr>
        <p:spPr bwMode="auto">
          <a:xfrm>
            <a:off x="4191000" y="6406037"/>
            <a:ext cx="533400" cy="0"/>
          </a:xfrm>
          <a:prstGeom prst="line">
            <a:avLst/>
          </a:prstGeom>
          <a:noFill/>
          <a:ln w="57150">
            <a:solidFill>
              <a:schemeClr val="tx2"/>
            </a:solidFill>
            <a:prstDash val="sysDot"/>
            <a:round/>
            <a:headEnd/>
            <a:tailEnd/>
          </a:ln>
          <a:effectLst/>
        </p:spPr>
        <p:txBody>
          <a:bodyPr/>
          <a:lstStyle/>
          <a:p>
            <a:endParaRPr lang="en-US"/>
          </a:p>
        </p:txBody>
      </p:sp>
      <p:sp>
        <p:nvSpPr>
          <p:cNvPr id="18" name="Text Box 18"/>
          <p:cNvSpPr txBox="1">
            <a:spLocks noChangeArrowheads="1"/>
          </p:cNvSpPr>
          <p:nvPr/>
        </p:nvSpPr>
        <p:spPr bwMode="auto">
          <a:xfrm>
            <a:off x="4720557" y="6268790"/>
            <a:ext cx="1120820" cy="307777"/>
          </a:xfrm>
          <a:prstGeom prst="rect">
            <a:avLst/>
          </a:prstGeom>
          <a:noFill/>
          <a:ln w="28575">
            <a:noFill/>
            <a:miter lim="800000"/>
            <a:headEnd/>
            <a:tailEnd/>
          </a:ln>
          <a:effectLst/>
        </p:spPr>
        <p:txBody>
          <a:bodyPr wrap="none">
            <a:spAutoFit/>
          </a:bodyPr>
          <a:lstStyle/>
          <a:p>
            <a:pPr algn="l"/>
            <a:r>
              <a:rPr lang="en-US" sz="1400" dirty="0">
                <a:solidFill>
                  <a:schemeClr val="tx1"/>
                </a:solidFill>
              </a:rPr>
              <a:t>Highway #6</a:t>
            </a:r>
          </a:p>
        </p:txBody>
      </p:sp>
      <p:sp>
        <p:nvSpPr>
          <p:cNvPr id="20" name="Text Box 20"/>
          <p:cNvSpPr txBox="1">
            <a:spLocks noChangeArrowheads="1"/>
          </p:cNvSpPr>
          <p:nvPr/>
        </p:nvSpPr>
        <p:spPr bwMode="auto">
          <a:xfrm>
            <a:off x="4800600" y="2078627"/>
            <a:ext cx="1279090" cy="276999"/>
          </a:xfrm>
          <a:prstGeom prst="rect">
            <a:avLst/>
          </a:prstGeom>
          <a:solidFill>
            <a:schemeClr val="tx2">
              <a:lumMod val="90000"/>
            </a:schemeClr>
          </a:solidFill>
          <a:ln w="6350">
            <a:solidFill>
              <a:schemeClr val="bg1"/>
            </a:solidFill>
            <a:miter lim="800000"/>
            <a:headEnd/>
            <a:tailEnd/>
          </a:ln>
          <a:effectLst/>
        </p:spPr>
        <p:txBody>
          <a:bodyPr wrap="square" anchor="ctr">
            <a:spAutoFit/>
          </a:bodyPr>
          <a:lstStyle/>
          <a:p>
            <a:pPr algn="ctr"/>
            <a:r>
              <a:rPr lang="en-US" sz="1200" b="1" dirty="0" err="1">
                <a:solidFill>
                  <a:schemeClr val="bg1"/>
                </a:solidFill>
              </a:rPr>
              <a:t>Kfar</a:t>
            </a:r>
            <a:r>
              <a:rPr lang="en-US" sz="1200" b="1" dirty="0">
                <a:solidFill>
                  <a:schemeClr val="bg1"/>
                </a:solidFill>
              </a:rPr>
              <a:t>-Sava</a:t>
            </a:r>
          </a:p>
        </p:txBody>
      </p:sp>
      <p:sp>
        <p:nvSpPr>
          <p:cNvPr id="21" name="Freeform 21"/>
          <p:cNvSpPr>
            <a:spLocks/>
          </p:cNvSpPr>
          <p:nvPr/>
        </p:nvSpPr>
        <p:spPr bwMode="auto">
          <a:xfrm>
            <a:off x="1255258" y="1699766"/>
            <a:ext cx="694192" cy="3227351"/>
          </a:xfrm>
          <a:custGeom>
            <a:avLst/>
            <a:gdLst/>
            <a:ahLst/>
            <a:cxnLst>
              <a:cxn ang="0">
                <a:pos x="0" y="1696"/>
              </a:cxn>
              <a:cxn ang="0">
                <a:pos x="48" y="1624"/>
              </a:cxn>
              <a:cxn ang="0">
                <a:pos x="72" y="1536"/>
              </a:cxn>
              <a:cxn ang="0">
                <a:pos x="104" y="1476"/>
              </a:cxn>
              <a:cxn ang="0">
                <a:pos x="164" y="1448"/>
              </a:cxn>
              <a:cxn ang="0">
                <a:pos x="212" y="1344"/>
              </a:cxn>
              <a:cxn ang="0">
                <a:pos x="216" y="1332"/>
              </a:cxn>
              <a:cxn ang="0">
                <a:pos x="224" y="1320"/>
              </a:cxn>
              <a:cxn ang="0">
                <a:pos x="232" y="1296"/>
              </a:cxn>
              <a:cxn ang="0">
                <a:pos x="204" y="1136"/>
              </a:cxn>
              <a:cxn ang="0">
                <a:pos x="184" y="1084"/>
              </a:cxn>
              <a:cxn ang="0">
                <a:pos x="196" y="968"/>
              </a:cxn>
              <a:cxn ang="0">
                <a:pos x="212" y="928"/>
              </a:cxn>
              <a:cxn ang="0">
                <a:pos x="220" y="904"/>
              </a:cxn>
              <a:cxn ang="0">
                <a:pos x="252" y="808"/>
              </a:cxn>
              <a:cxn ang="0">
                <a:pos x="292" y="684"/>
              </a:cxn>
              <a:cxn ang="0">
                <a:pos x="292" y="568"/>
              </a:cxn>
              <a:cxn ang="0">
                <a:pos x="296" y="508"/>
              </a:cxn>
              <a:cxn ang="0">
                <a:pos x="308" y="492"/>
              </a:cxn>
              <a:cxn ang="0">
                <a:pos x="320" y="456"/>
              </a:cxn>
              <a:cxn ang="0">
                <a:pos x="328" y="404"/>
              </a:cxn>
              <a:cxn ang="0">
                <a:pos x="348" y="340"/>
              </a:cxn>
              <a:cxn ang="0">
                <a:pos x="368" y="304"/>
              </a:cxn>
              <a:cxn ang="0">
                <a:pos x="360" y="224"/>
              </a:cxn>
              <a:cxn ang="0">
                <a:pos x="352" y="176"/>
              </a:cxn>
              <a:cxn ang="0">
                <a:pos x="356" y="84"/>
              </a:cxn>
              <a:cxn ang="0">
                <a:pos x="384" y="0"/>
              </a:cxn>
            </a:cxnLst>
            <a:rect l="0" t="0" r="r" b="b"/>
            <a:pathLst>
              <a:path w="384" h="1696">
                <a:moveTo>
                  <a:pt x="0" y="1696"/>
                </a:moveTo>
                <a:cubicBezTo>
                  <a:pt x="7" y="1670"/>
                  <a:pt x="25" y="1639"/>
                  <a:pt x="48" y="1624"/>
                </a:cubicBezTo>
                <a:cubicBezTo>
                  <a:pt x="66" y="1598"/>
                  <a:pt x="63" y="1566"/>
                  <a:pt x="72" y="1536"/>
                </a:cubicBezTo>
                <a:cubicBezTo>
                  <a:pt x="78" y="1515"/>
                  <a:pt x="92" y="1494"/>
                  <a:pt x="104" y="1476"/>
                </a:cubicBezTo>
                <a:cubicBezTo>
                  <a:pt x="111" y="1466"/>
                  <a:pt x="150" y="1453"/>
                  <a:pt x="164" y="1448"/>
                </a:cubicBezTo>
                <a:cubicBezTo>
                  <a:pt x="177" y="1410"/>
                  <a:pt x="177" y="1367"/>
                  <a:pt x="212" y="1344"/>
                </a:cubicBezTo>
                <a:cubicBezTo>
                  <a:pt x="213" y="1340"/>
                  <a:pt x="214" y="1336"/>
                  <a:pt x="216" y="1332"/>
                </a:cubicBezTo>
                <a:cubicBezTo>
                  <a:pt x="218" y="1328"/>
                  <a:pt x="222" y="1324"/>
                  <a:pt x="224" y="1320"/>
                </a:cubicBezTo>
                <a:cubicBezTo>
                  <a:pt x="227" y="1312"/>
                  <a:pt x="232" y="1296"/>
                  <a:pt x="232" y="1296"/>
                </a:cubicBezTo>
                <a:cubicBezTo>
                  <a:pt x="230" y="1248"/>
                  <a:pt x="244" y="1176"/>
                  <a:pt x="204" y="1136"/>
                </a:cubicBezTo>
                <a:cubicBezTo>
                  <a:pt x="198" y="1118"/>
                  <a:pt x="189" y="1103"/>
                  <a:pt x="184" y="1084"/>
                </a:cubicBezTo>
                <a:cubicBezTo>
                  <a:pt x="186" y="1049"/>
                  <a:pt x="181" y="1003"/>
                  <a:pt x="196" y="968"/>
                </a:cubicBezTo>
                <a:cubicBezTo>
                  <a:pt x="214" y="927"/>
                  <a:pt x="194" y="983"/>
                  <a:pt x="212" y="928"/>
                </a:cubicBezTo>
                <a:cubicBezTo>
                  <a:pt x="215" y="920"/>
                  <a:pt x="220" y="904"/>
                  <a:pt x="220" y="904"/>
                </a:cubicBezTo>
                <a:cubicBezTo>
                  <a:pt x="225" y="864"/>
                  <a:pt x="238" y="843"/>
                  <a:pt x="252" y="808"/>
                </a:cubicBezTo>
                <a:cubicBezTo>
                  <a:pt x="268" y="768"/>
                  <a:pt x="273" y="722"/>
                  <a:pt x="292" y="684"/>
                </a:cubicBezTo>
                <a:cubicBezTo>
                  <a:pt x="300" y="645"/>
                  <a:pt x="305" y="608"/>
                  <a:pt x="292" y="568"/>
                </a:cubicBezTo>
                <a:cubicBezTo>
                  <a:pt x="293" y="548"/>
                  <a:pt x="292" y="528"/>
                  <a:pt x="296" y="508"/>
                </a:cubicBezTo>
                <a:cubicBezTo>
                  <a:pt x="297" y="501"/>
                  <a:pt x="305" y="498"/>
                  <a:pt x="308" y="492"/>
                </a:cubicBezTo>
                <a:cubicBezTo>
                  <a:pt x="308" y="492"/>
                  <a:pt x="318" y="462"/>
                  <a:pt x="320" y="456"/>
                </a:cubicBezTo>
                <a:cubicBezTo>
                  <a:pt x="324" y="444"/>
                  <a:pt x="326" y="414"/>
                  <a:pt x="328" y="404"/>
                </a:cubicBezTo>
                <a:cubicBezTo>
                  <a:pt x="332" y="382"/>
                  <a:pt x="341" y="361"/>
                  <a:pt x="348" y="340"/>
                </a:cubicBezTo>
                <a:cubicBezTo>
                  <a:pt x="349" y="338"/>
                  <a:pt x="365" y="313"/>
                  <a:pt x="368" y="304"/>
                </a:cubicBezTo>
                <a:cubicBezTo>
                  <a:pt x="362" y="212"/>
                  <a:pt x="368" y="272"/>
                  <a:pt x="360" y="224"/>
                </a:cubicBezTo>
                <a:cubicBezTo>
                  <a:pt x="357" y="208"/>
                  <a:pt x="352" y="176"/>
                  <a:pt x="352" y="176"/>
                </a:cubicBezTo>
                <a:cubicBezTo>
                  <a:pt x="353" y="145"/>
                  <a:pt x="353" y="115"/>
                  <a:pt x="356" y="84"/>
                </a:cubicBezTo>
                <a:cubicBezTo>
                  <a:pt x="359" y="54"/>
                  <a:pt x="384" y="32"/>
                  <a:pt x="384" y="0"/>
                </a:cubicBezTo>
              </a:path>
            </a:pathLst>
          </a:cu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dirty="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grpSp>
        <p:nvGrpSpPr>
          <p:cNvPr id="24" name="Group 23"/>
          <p:cNvGrpSpPr/>
          <p:nvPr/>
        </p:nvGrpSpPr>
        <p:grpSpPr>
          <a:xfrm>
            <a:off x="228600" y="6248400"/>
            <a:ext cx="1219200" cy="304800"/>
            <a:chOff x="199055" y="6705600"/>
            <a:chExt cx="1219200" cy="304800"/>
          </a:xfrm>
        </p:grpSpPr>
        <p:cxnSp>
          <p:nvCxnSpPr>
            <p:cNvPr id="14" name="Straight Connector 13"/>
            <p:cNvCxnSpPr/>
            <p:nvPr/>
          </p:nvCxnSpPr>
          <p:spPr>
            <a:xfrm>
              <a:off x="199055" y="6858000"/>
              <a:ext cx="1219200" cy="0"/>
            </a:xfrm>
            <a:prstGeom prst="line">
              <a:avLst/>
            </a:prstGeom>
            <a:ln w="38100">
              <a:solidFill>
                <a:schemeClr val="bg2">
                  <a:lumMod val="20000"/>
                  <a:lumOff val="80000"/>
                </a:schemeClr>
              </a:solidFill>
            </a:ln>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rot="5400000" flipH="1" flipV="1">
              <a:off x="66869" y="6858000"/>
              <a:ext cx="304800" cy="0"/>
            </a:xfrm>
            <a:prstGeom prst="line">
              <a:avLst/>
            </a:prstGeom>
            <a:ln w="38100">
              <a:solidFill>
                <a:schemeClr val="bg2">
                  <a:lumMod val="20000"/>
                  <a:lumOff val="80000"/>
                </a:schemeClr>
              </a:solidFill>
            </a:ln>
          </p:spPr>
          <p:style>
            <a:lnRef idx="2">
              <a:schemeClr val="accent5"/>
            </a:lnRef>
            <a:fillRef idx="0">
              <a:schemeClr val="accent5"/>
            </a:fillRef>
            <a:effectRef idx="1">
              <a:schemeClr val="accent5"/>
            </a:effectRef>
            <a:fontRef idx="minor">
              <a:schemeClr val="tx1"/>
            </a:fontRef>
          </p:style>
        </p:cxnSp>
        <p:cxnSp>
          <p:nvCxnSpPr>
            <p:cNvPr id="21" name="Straight Connector 20"/>
            <p:cNvCxnSpPr/>
            <p:nvPr/>
          </p:nvCxnSpPr>
          <p:spPr>
            <a:xfrm rot="16200000" flipV="1">
              <a:off x="1091679" y="6777134"/>
              <a:ext cx="152400" cy="9331"/>
            </a:xfrm>
            <a:prstGeom prst="line">
              <a:avLst/>
            </a:prstGeom>
            <a:ln w="38100">
              <a:solidFill>
                <a:schemeClr val="bg2">
                  <a:lumMod val="20000"/>
                  <a:lumOff val="80000"/>
                </a:schemeClr>
              </a:solidFill>
            </a:ln>
          </p:spPr>
          <p:style>
            <a:lnRef idx="2">
              <a:schemeClr val="accent5"/>
            </a:lnRef>
            <a:fillRef idx="0">
              <a:schemeClr val="accent5"/>
            </a:fillRef>
            <a:effectRef idx="1">
              <a:schemeClr val="accent5"/>
            </a:effectRef>
            <a:fontRef idx="minor">
              <a:schemeClr val="tx1"/>
            </a:fontRef>
          </p:style>
        </p:cxnSp>
        <p:cxnSp>
          <p:nvCxnSpPr>
            <p:cNvPr id="23" name="Straight Connector 22"/>
            <p:cNvCxnSpPr/>
            <p:nvPr/>
          </p:nvCxnSpPr>
          <p:spPr>
            <a:xfrm rot="16200000" flipV="1">
              <a:off x="1328059" y="6929534"/>
              <a:ext cx="152400" cy="9331"/>
            </a:xfrm>
            <a:prstGeom prst="line">
              <a:avLst/>
            </a:prstGeom>
            <a:ln w="38100">
              <a:solidFill>
                <a:schemeClr val="bg2">
                  <a:lumMod val="20000"/>
                  <a:lumOff val="80000"/>
                </a:schemeClr>
              </a:solidFill>
            </a:ln>
          </p:spPr>
          <p:style>
            <a:lnRef idx="2">
              <a:schemeClr val="accent5"/>
            </a:lnRef>
            <a:fillRef idx="0">
              <a:schemeClr val="accent5"/>
            </a:fillRef>
            <a:effectRef idx="1">
              <a:schemeClr val="accent5"/>
            </a:effectRef>
            <a:fontRef idx="minor">
              <a:schemeClr val="tx1"/>
            </a:fontRef>
          </p:style>
        </p:cxnSp>
      </p:grpSp>
      <p:sp>
        <p:nvSpPr>
          <p:cNvPr id="25" name="TextBox 24"/>
          <p:cNvSpPr txBox="1"/>
          <p:nvPr/>
        </p:nvSpPr>
        <p:spPr>
          <a:xfrm>
            <a:off x="228600" y="6019800"/>
            <a:ext cx="646331" cy="369332"/>
          </a:xfrm>
          <a:prstGeom prst="rect">
            <a:avLst/>
          </a:prstGeom>
          <a:noFill/>
        </p:spPr>
        <p:txBody>
          <a:bodyPr wrap="none" rtlCol="0">
            <a:spAutoFit/>
          </a:bodyPr>
          <a:lstStyle/>
          <a:p>
            <a:r>
              <a:rPr lang="en-US" b="1" dirty="0" smtClean="0"/>
              <a:t>1 mi</a:t>
            </a:r>
            <a:endParaRPr lang="en-US" b="1" dirty="0"/>
          </a:p>
        </p:txBody>
      </p:sp>
      <p:sp>
        <p:nvSpPr>
          <p:cNvPr id="26" name="TextBox 25"/>
          <p:cNvSpPr txBox="1"/>
          <p:nvPr/>
        </p:nvSpPr>
        <p:spPr>
          <a:xfrm>
            <a:off x="801469" y="6400800"/>
            <a:ext cx="710451" cy="369332"/>
          </a:xfrm>
          <a:prstGeom prst="rect">
            <a:avLst/>
          </a:prstGeom>
          <a:noFill/>
        </p:spPr>
        <p:txBody>
          <a:bodyPr wrap="none" rtlCol="0">
            <a:spAutoFit/>
          </a:bodyPr>
          <a:lstStyle/>
          <a:p>
            <a:r>
              <a:rPr lang="en-US" b="1" dirty="0" smtClean="0"/>
              <a:t>2 km</a:t>
            </a:r>
            <a:endParaRPr lang="en-US" b="1" dirty="0"/>
          </a:p>
        </p:txBody>
      </p:sp>
      <p:sp>
        <p:nvSpPr>
          <p:cNvPr id="27" name="TextBox 26"/>
          <p:cNvSpPr txBox="1"/>
          <p:nvPr/>
        </p:nvSpPr>
        <p:spPr>
          <a:xfrm>
            <a:off x="2743200" y="3135868"/>
            <a:ext cx="1261884" cy="369332"/>
          </a:xfrm>
          <a:prstGeom prst="rect">
            <a:avLst/>
          </a:prstGeom>
          <a:solidFill>
            <a:srgbClr val="0070C0"/>
          </a:solidFill>
        </p:spPr>
        <p:txBody>
          <a:bodyPr wrap="none" rtlCol="0">
            <a:spAutoFit/>
          </a:bodyPr>
          <a:lstStyle/>
          <a:p>
            <a:r>
              <a:rPr lang="en-US" b="1" dirty="0" err="1" smtClean="0">
                <a:ln>
                  <a:solidFill>
                    <a:schemeClr val="bg2"/>
                  </a:solidFill>
                </a:ln>
              </a:rPr>
              <a:t>Kfar</a:t>
            </a:r>
            <a:r>
              <a:rPr lang="en-US" b="1" dirty="0" smtClean="0">
                <a:ln>
                  <a:solidFill>
                    <a:schemeClr val="bg2"/>
                  </a:solidFill>
                </a:ln>
              </a:rPr>
              <a:t> Saba</a:t>
            </a:r>
            <a:endParaRPr lang="en-US" b="1" dirty="0">
              <a:ln>
                <a:solidFill>
                  <a:schemeClr val="bg2"/>
                </a:solidFill>
              </a:ln>
            </a:endParaRPr>
          </a:p>
        </p:txBody>
      </p:sp>
      <p:sp>
        <p:nvSpPr>
          <p:cNvPr id="28" name="TextBox 27"/>
          <p:cNvSpPr txBox="1"/>
          <p:nvPr/>
        </p:nvSpPr>
        <p:spPr>
          <a:xfrm>
            <a:off x="6705600" y="1981200"/>
            <a:ext cx="1082348" cy="369332"/>
          </a:xfrm>
          <a:prstGeom prst="rect">
            <a:avLst/>
          </a:prstGeom>
          <a:solidFill>
            <a:srgbClr val="0070C0"/>
          </a:solidFill>
        </p:spPr>
        <p:txBody>
          <a:bodyPr wrap="none" rtlCol="0">
            <a:spAutoFit/>
          </a:bodyPr>
          <a:lstStyle/>
          <a:p>
            <a:r>
              <a:rPr lang="en-US" b="1" dirty="0" err="1" smtClean="0">
                <a:ln>
                  <a:solidFill>
                    <a:schemeClr val="bg2"/>
                  </a:solidFill>
                </a:ln>
              </a:rPr>
              <a:t>Qalqilya</a:t>
            </a:r>
            <a:endParaRPr lang="en-US" b="1" dirty="0">
              <a:ln>
                <a:solidFill>
                  <a:schemeClr val="bg2"/>
                </a:solidFill>
              </a:l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3"/>
          <p:cNvPicPr>
            <a:picLocks noChangeAspect="1" noChangeArrowheads="1"/>
          </p:cNvPicPr>
          <p:nvPr/>
        </p:nvPicPr>
        <p:blipFill>
          <a:blip r:embed="rId3" cstate="screen">
            <a:clrChange>
              <a:clrFrom>
                <a:srgbClr val="0060FF"/>
              </a:clrFrom>
              <a:clrTo>
                <a:srgbClr val="0060FF">
                  <a:alpha val="0"/>
                </a:srgbClr>
              </a:clrTo>
            </a:clrChange>
          </a:blip>
          <a:srcRect/>
          <a:stretch>
            <a:fillRect/>
          </a:stretch>
        </p:blipFill>
        <p:spPr>
          <a:xfrm>
            <a:off x="9144" y="1981200"/>
            <a:ext cx="9143999" cy="3505200"/>
          </a:xfrm>
          <a:prstGeom prst="rect">
            <a:avLst/>
          </a:prstGeom>
          <a:noFill/>
          <a:ln/>
        </p:spPr>
      </p:pic>
      <p:sp>
        <p:nvSpPr>
          <p:cNvPr id="5" name="AutoShape 18"/>
          <p:cNvSpPr>
            <a:spLocks noChangeArrowheads="1"/>
          </p:cNvSpPr>
          <p:nvPr/>
        </p:nvSpPr>
        <p:spPr bwMode="auto">
          <a:xfrm>
            <a:off x="5867400" y="2133600"/>
            <a:ext cx="2867025" cy="711200"/>
          </a:xfrm>
          <a:prstGeom prst="roundRect">
            <a:avLst>
              <a:gd name="adj" fmla="val 16667"/>
            </a:avLst>
          </a:prstGeom>
          <a:solidFill>
            <a:srgbClr val="FFFFFF">
              <a:alpha val="84000"/>
            </a:srgbClr>
          </a:solidFill>
          <a:ln w="28575">
            <a:noFill/>
            <a:round/>
            <a:headEnd/>
            <a:tailEnd/>
          </a:ln>
          <a:effectLst/>
        </p:spPr>
        <p:txBody>
          <a:bodyPr wrap="none" anchor="ctr"/>
          <a:lstStyle/>
          <a:p>
            <a:pPr marL="3175" indent="-3175" algn="r">
              <a:lnSpc>
                <a:spcPct val="70000"/>
              </a:lnSpc>
            </a:pPr>
            <a:r>
              <a:rPr lang="en-US" sz="1800" b="1" dirty="0" err="1">
                <a:solidFill>
                  <a:schemeClr val="bg2"/>
                </a:solidFill>
              </a:rPr>
              <a:t>Habla</a:t>
            </a:r>
            <a:endParaRPr lang="en-US" sz="1800" b="1" dirty="0">
              <a:solidFill>
                <a:schemeClr val="bg2"/>
              </a:solidFill>
            </a:endParaRPr>
          </a:p>
          <a:p>
            <a:pPr marL="3175" indent="-3175" algn="r">
              <a:lnSpc>
                <a:spcPct val="70000"/>
              </a:lnSpc>
            </a:pPr>
            <a:r>
              <a:rPr lang="en-US" sz="1800" b="1" dirty="0">
                <a:solidFill>
                  <a:schemeClr val="bg2"/>
                </a:solidFill>
              </a:rPr>
              <a:t>Palestinian Authority</a:t>
            </a:r>
          </a:p>
        </p:txBody>
      </p:sp>
      <p:sp>
        <p:nvSpPr>
          <p:cNvPr id="6" name="AutoShape 19"/>
          <p:cNvSpPr>
            <a:spLocks noChangeArrowheads="1"/>
          </p:cNvSpPr>
          <p:nvPr/>
        </p:nvSpPr>
        <p:spPr bwMode="auto">
          <a:xfrm>
            <a:off x="468313" y="4437063"/>
            <a:ext cx="1201737" cy="711200"/>
          </a:xfrm>
          <a:prstGeom prst="roundRect">
            <a:avLst>
              <a:gd name="adj" fmla="val 16667"/>
            </a:avLst>
          </a:prstGeom>
          <a:solidFill>
            <a:srgbClr val="FFFFFF">
              <a:alpha val="84000"/>
            </a:srgbClr>
          </a:solidFill>
          <a:ln w="28575">
            <a:noFill/>
            <a:round/>
            <a:headEnd/>
            <a:tailEnd/>
          </a:ln>
          <a:effectLst/>
        </p:spPr>
        <p:txBody>
          <a:bodyPr wrap="none" anchor="ctr"/>
          <a:lstStyle/>
          <a:p>
            <a:pPr marL="3175" indent="-3175" algn="l">
              <a:lnSpc>
                <a:spcPct val="70000"/>
              </a:lnSpc>
            </a:pPr>
            <a:r>
              <a:rPr lang="en-US" sz="1800" b="1" dirty="0">
                <a:solidFill>
                  <a:schemeClr val="bg2"/>
                </a:solidFill>
              </a:rPr>
              <a:t>Matan</a:t>
            </a:r>
          </a:p>
          <a:p>
            <a:pPr marL="3175" indent="-3175" algn="l">
              <a:lnSpc>
                <a:spcPct val="70000"/>
              </a:lnSpc>
            </a:pPr>
            <a:r>
              <a:rPr lang="en-US" sz="1800" b="1" dirty="0">
                <a:solidFill>
                  <a:schemeClr val="bg2"/>
                </a:solidFill>
              </a:rPr>
              <a:t>Israel</a:t>
            </a:r>
            <a:endParaRPr lang="en-US" sz="1800" dirty="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US" dirty="0" smtClean="0"/>
              <a:t>III. Are Settlements Illegal?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dirty="0" smtClean="0"/>
              <a:t>I. What Are “Settlements”?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dirty="0" smtClean="0"/>
              <a:t>III. Are Settlements Illegal?</a:t>
            </a:r>
          </a:p>
        </p:txBody>
      </p:sp>
      <p:sp>
        <p:nvSpPr>
          <p:cNvPr id="3" name="Content Placeholder 2"/>
          <p:cNvSpPr>
            <a:spLocks noGrp="1"/>
          </p:cNvSpPr>
          <p:nvPr>
            <p:ph idx="1"/>
          </p:nvPr>
        </p:nvSpPr>
        <p:spPr>
          <a:xfrm>
            <a:off x="457200" y="1600200"/>
            <a:ext cx="8458200" cy="4525963"/>
          </a:xfrm>
        </p:spPr>
        <p:txBody>
          <a:bodyPr/>
          <a:lstStyle/>
          <a:p>
            <a:pPr eaLnBrk="1" hangingPunct="1"/>
            <a:r>
              <a:rPr lang="en-US" smtClean="0"/>
              <a:t>Balfour Declaration (1917)</a:t>
            </a:r>
          </a:p>
          <a:p>
            <a:pPr eaLnBrk="1" hangingPunct="1"/>
            <a:r>
              <a:rPr lang="en-US" smtClean="0"/>
              <a:t>San Remo Conference (1920)</a:t>
            </a:r>
          </a:p>
          <a:p>
            <a:pPr eaLnBrk="1" hangingPunct="1"/>
            <a:r>
              <a:rPr lang="en-US" smtClean="0"/>
              <a:t>Mandate for Palestine (1922)</a:t>
            </a:r>
          </a:p>
          <a:p>
            <a:pPr eaLnBrk="1" hangingPunct="1"/>
            <a:r>
              <a:rPr lang="en-US" smtClean="0"/>
              <a:t>Israel’s Declaration of Independence (1948)</a:t>
            </a:r>
          </a:p>
          <a:p>
            <a:pPr eaLnBrk="1" hangingPunct="1"/>
            <a:r>
              <a:rPr lang="en-US" smtClean="0"/>
              <a:t>Fourth Geneva Convention (1949)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609600"/>
            <a:ext cx="3505200" cy="1143000"/>
          </a:xfrm>
        </p:spPr>
        <p:txBody>
          <a:bodyPr/>
          <a:lstStyle/>
          <a:p>
            <a:r>
              <a:rPr lang="en-US" sz="4000" smtClean="0"/>
              <a:t>Balfour Declaration (1917)</a:t>
            </a:r>
          </a:p>
        </p:txBody>
      </p:sp>
      <p:pic>
        <p:nvPicPr>
          <p:cNvPr id="24579" name="Picture 2" descr="File:Balfour declaration unmarked.jpg">
            <a:hlinkClick r:id="rId3"/>
          </p:cNvPr>
          <p:cNvPicPr>
            <a:picLocks noChangeAspect="1" noChangeArrowheads="1"/>
          </p:cNvPicPr>
          <p:nvPr/>
        </p:nvPicPr>
        <p:blipFill>
          <a:blip r:embed="rId4" cstate="screen"/>
          <a:srcRect/>
          <a:stretch>
            <a:fillRect/>
          </a:stretch>
        </p:blipFill>
        <p:spPr bwMode="auto">
          <a:xfrm>
            <a:off x="4038600" y="419100"/>
            <a:ext cx="4570413"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609600"/>
            <a:ext cx="3505200" cy="1143000"/>
          </a:xfrm>
        </p:spPr>
        <p:txBody>
          <a:bodyPr/>
          <a:lstStyle/>
          <a:p>
            <a:r>
              <a:rPr lang="en-US" sz="4000" smtClean="0"/>
              <a:t>San Remo Conference (1920)</a:t>
            </a:r>
          </a:p>
        </p:txBody>
      </p:sp>
      <p:sp>
        <p:nvSpPr>
          <p:cNvPr id="4" name="Vertical Scroll 3"/>
          <p:cNvSpPr/>
          <p:nvPr/>
        </p:nvSpPr>
        <p:spPr>
          <a:xfrm>
            <a:off x="2362200" y="609600"/>
            <a:ext cx="6781800" cy="6019800"/>
          </a:xfrm>
          <a:prstGeom prst="verticalScroll">
            <a:avLst/>
          </a:prstGeom>
          <a:blipFill>
            <a:blip r:embed="rId3" cstate="screen"/>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30000"/>
              </a:spcBef>
              <a:defRPr/>
            </a:pPr>
            <a:r>
              <a:rPr lang="en-US" sz="2000" dirty="0">
                <a:solidFill>
                  <a:schemeClr val="tx2">
                    <a:lumMod val="10000"/>
                  </a:schemeClr>
                </a:solidFill>
                <a:latin typeface="Goudy Old Style" pitchFamily="18" charset="0"/>
              </a:rPr>
              <a:t>“…The High Contracting Parties agree to entrust, by application of the provisions of Article 22, the administration of Palestine, within such boundaries as may be determined by the Principal Allied Powers, to a Mandatory, to be selected by the said Powers. The Mandatory will be responsible for putting into effect the declaration originally made on November 8, 1917, by the British Government, and adopted by the other Allied Powers, in </a:t>
            </a:r>
            <a:r>
              <a:rPr lang="en-US" sz="2000" dirty="0" err="1">
                <a:solidFill>
                  <a:schemeClr val="tx2">
                    <a:lumMod val="10000"/>
                  </a:schemeClr>
                </a:solidFill>
                <a:latin typeface="Goudy Old Style" pitchFamily="18" charset="0"/>
              </a:rPr>
              <a:t>favour</a:t>
            </a:r>
            <a:r>
              <a:rPr lang="en-US" sz="2000" dirty="0">
                <a:solidFill>
                  <a:schemeClr val="tx2">
                    <a:lumMod val="10000"/>
                  </a:schemeClr>
                </a:solidFill>
                <a:latin typeface="Goudy Old Style" pitchFamily="18" charset="0"/>
              </a:rPr>
              <a:t> of </a:t>
            </a:r>
            <a:r>
              <a:rPr lang="en-US" sz="2000" b="1" dirty="0">
                <a:solidFill>
                  <a:schemeClr val="tx2">
                    <a:lumMod val="10000"/>
                  </a:schemeClr>
                </a:solidFill>
                <a:latin typeface="Goudy Old Style" pitchFamily="18" charset="0"/>
              </a:rPr>
              <a:t>the establishment in Palestine of a national home for the Jewish people</a:t>
            </a:r>
            <a:r>
              <a:rPr lang="en-US" sz="2000" dirty="0">
                <a:solidFill>
                  <a:schemeClr val="tx2">
                    <a:lumMod val="10000"/>
                  </a:schemeClr>
                </a:solidFill>
                <a:latin typeface="Goudy Old Style" pitchFamily="18" charset="0"/>
              </a:rPr>
              <a:t>, it being clearly understood that nothing shall be done which may prejudice the civil and religious rights of existing non-Jewish communities in Palestine, or the rights and political status enjoyed by Jews in any other country.”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609600"/>
            <a:ext cx="3505200" cy="1143000"/>
          </a:xfrm>
        </p:spPr>
        <p:txBody>
          <a:bodyPr/>
          <a:lstStyle/>
          <a:p>
            <a:r>
              <a:rPr lang="en-US" sz="4000" smtClean="0"/>
              <a:t>British Mandate for Palestine  (1922)</a:t>
            </a:r>
          </a:p>
        </p:txBody>
      </p:sp>
      <p:sp>
        <p:nvSpPr>
          <p:cNvPr id="4" name="Vertical Scroll 3"/>
          <p:cNvSpPr/>
          <p:nvPr/>
        </p:nvSpPr>
        <p:spPr>
          <a:xfrm>
            <a:off x="2590800" y="152400"/>
            <a:ext cx="6553200" cy="6629400"/>
          </a:xfrm>
          <a:prstGeom prst="verticalScroll">
            <a:avLst/>
          </a:prstGeom>
          <a:blipFill>
            <a:blip r:embed="rId3" cstate="screen"/>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ts val="0"/>
              </a:spcBef>
              <a:defRPr/>
            </a:pPr>
            <a:endParaRPr lang="en-US" dirty="0">
              <a:solidFill>
                <a:schemeClr val="tx2">
                  <a:lumMod val="10000"/>
                </a:schemeClr>
              </a:solidFill>
              <a:latin typeface="Goudy Old Style" pitchFamily="18" charset="0"/>
            </a:endParaRPr>
          </a:p>
          <a:p>
            <a:pPr eaLnBrk="0" hangingPunct="0">
              <a:spcBef>
                <a:spcPts val="0"/>
              </a:spcBef>
              <a:defRPr/>
            </a:pPr>
            <a:r>
              <a:rPr lang="en-US" dirty="0">
                <a:solidFill>
                  <a:schemeClr val="tx2">
                    <a:lumMod val="10000"/>
                  </a:schemeClr>
                </a:solidFill>
                <a:latin typeface="Goudy Old Style" pitchFamily="18" charset="0"/>
              </a:rPr>
              <a:t>Whereas the Principal Allied Powers have also agreed that the Mandatory should be responsible for putting into effect the declaration originally made on November 2nd, 1917 […] in favor of the establishment in Palestine of a national home for the Jewish people, […]</a:t>
            </a:r>
          </a:p>
          <a:p>
            <a:pPr eaLnBrk="0" hangingPunct="0">
              <a:spcBef>
                <a:spcPts val="1800"/>
              </a:spcBef>
              <a:defRPr/>
            </a:pPr>
            <a:r>
              <a:rPr lang="en-US" dirty="0">
                <a:solidFill>
                  <a:schemeClr val="tx2">
                    <a:lumMod val="10000"/>
                  </a:schemeClr>
                </a:solidFill>
                <a:latin typeface="Goudy Old Style" pitchFamily="18" charset="0"/>
              </a:rPr>
              <a:t>Whereas recognition has thereby been given to the historical connection of the Jewish people with Palestine and to the grounds for reconstituting their national home in that country [….]</a:t>
            </a:r>
          </a:p>
          <a:p>
            <a:pPr eaLnBrk="0" hangingPunct="0">
              <a:spcBef>
                <a:spcPts val="1800"/>
              </a:spcBef>
              <a:defRPr/>
            </a:pPr>
            <a:r>
              <a:rPr lang="en-US" b="1" dirty="0">
                <a:solidFill>
                  <a:schemeClr val="tx2">
                    <a:lumMod val="10000"/>
                  </a:schemeClr>
                </a:solidFill>
                <a:latin typeface="Goudy Old Style" pitchFamily="18" charset="0"/>
              </a:rPr>
              <a:t>Article 6. </a:t>
            </a:r>
            <a:r>
              <a:rPr lang="en-US" dirty="0">
                <a:solidFill>
                  <a:schemeClr val="tx2">
                    <a:lumMod val="10000"/>
                  </a:schemeClr>
                </a:solidFill>
                <a:latin typeface="Goudy Old Style" pitchFamily="18" charset="0"/>
              </a:rPr>
              <a:t>The Administration of Palestine, while ensuring that the rights and position of other sections of the population are not prejudiced, </a:t>
            </a:r>
            <a:r>
              <a:rPr lang="en-US" b="1" dirty="0">
                <a:solidFill>
                  <a:schemeClr val="tx2">
                    <a:lumMod val="10000"/>
                  </a:schemeClr>
                </a:solidFill>
                <a:latin typeface="Goudy Old Style" pitchFamily="18" charset="0"/>
              </a:rPr>
              <a:t>shall facilitate Jewish immigration </a:t>
            </a:r>
            <a:r>
              <a:rPr lang="en-US" dirty="0">
                <a:solidFill>
                  <a:schemeClr val="tx2">
                    <a:lumMod val="10000"/>
                  </a:schemeClr>
                </a:solidFill>
                <a:latin typeface="Goudy Old Style" pitchFamily="18" charset="0"/>
              </a:rPr>
              <a:t>under suitable conditions and </a:t>
            </a:r>
            <a:r>
              <a:rPr lang="en-US" b="1" dirty="0">
                <a:solidFill>
                  <a:schemeClr val="tx2">
                    <a:lumMod val="10000"/>
                  </a:schemeClr>
                </a:solidFill>
                <a:latin typeface="Goudy Old Style" pitchFamily="18" charset="0"/>
              </a:rPr>
              <a:t>shall encourage</a:t>
            </a:r>
            <a:r>
              <a:rPr lang="en-US" dirty="0">
                <a:solidFill>
                  <a:schemeClr val="tx2">
                    <a:lumMod val="10000"/>
                  </a:schemeClr>
                </a:solidFill>
                <a:latin typeface="Goudy Old Style" pitchFamily="18" charset="0"/>
              </a:rPr>
              <a:t>, in co-operation with the Jewish agency referred to in Article 4 [the Zionist organization], </a:t>
            </a:r>
            <a:r>
              <a:rPr lang="en-US" b="1" dirty="0">
                <a:solidFill>
                  <a:schemeClr val="tx2">
                    <a:lumMod val="10000"/>
                  </a:schemeClr>
                </a:solidFill>
                <a:latin typeface="Goudy Old Style" pitchFamily="18" charset="0"/>
              </a:rPr>
              <a:t>close settlement by Jews on the land</a:t>
            </a:r>
            <a:r>
              <a:rPr lang="en-US" dirty="0">
                <a:solidFill>
                  <a:schemeClr val="tx2">
                    <a:lumMod val="10000"/>
                  </a:schemeClr>
                </a:solidFill>
                <a:latin typeface="Goudy Old Style" pitchFamily="18" charset="0"/>
              </a:rPr>
              <a:t>, including State lands and waste lands not required for public purposes.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6172200" cy="1143000"/>
          </a:xfrm>
        </p:spPr>
        <p:txBody>
          <a:bodyPr/>
          <a:lstStyle/>
          <a:p>
            <a:pPr>
              <a:lnSpc>
                <a:spcPts val="4000"/>
              </a:lnSpc>
            </a:pPr>
            <a:r>
              <a:rPr lang="en-US" smtClean="0"/>
              <a:t>Israel’s Declaration of Independence (1948)</a:t>
            </a:r>
          </a:p>
        </p:txBody>
      </p:sp>
      <p:pic>
        <p:nvPicPr>
          <p:cNvPr id="27651" name="Picture 2" descr="http://www.knesset.gov.il/docs/images/megila.jpg"/>
          <p:cNvPicPr>
            <a:picLocks noChangeAspect="1" noChangeArrowheads="1"/>
          </p:cNvPicPr>
          <p:nvPr/>
        </p:nvPicPr>
        <p:blipFill>
          <a:blip r:embed="rId3" cstate="screen"/>
          <a:srcRect/>
          <a:stretch>
            <a:fillRect/>
          </a:stretch>
        </p:blipFill>
        <p:spPr bwMode="auto">
          <a:xfrm>
            <a:off x="7299325" y="228600"/>
            <a:ext cx="1692275" cy="6477000"/>
          </a:xfrm>
          <a:prstGeom prst="rect">
            <a:avLst/>
          </a:prstGeom>
          <a:noFill/>
          <a:ln w="9525">
            <a:noFill/>
            <a:miter lim="800000"/>
            <a:headEnd/>
            <a:tailEnd/>
          </a:ln>
        </p:spPr>
      </p:pic>
      <p:sp>
        <p:nvSpPr>
          <p:cNvPr id="27652" name="TextBox 4"/>
          <p:cNvSpPr txBox="1">
            <a:spLocks noChangeArrowheads="1"/>
          </p:cNvSpPr>
          <p:nvPr/>
        </p:nvSpPr>
        <p:spPr bwMode="auto">
          <a:xfrm>
            <a:off x="457200" y="1447800"/>
            <a:ext cx="6781800" cy="5262563"/>
          </a:xfrm>
          <a:prstGeom prst="rect">
            <a:avLst/>
          </a:prstGeom>
          <a:noFill/>
          <a:ln w="9525">
            <a:noFill/>
            <a:miter lim="800000"/>
            <a:headEnd/>
            <a:tailEnd/>
          </a:ln>
        </p:spPr>
        <p:txBody>
          <a:bodyPr>
            <a:spAutoFit/>
          </a:bodyPr>
          <a:lstStyle/>
          <a:p>
            <a:r>
              <a:rPr lang="en-US" sz="1400"/>
              <a:t>“</a:t>
            </a:r>
            <a:r>
              <a:rPr lang="en-US" sz="1400">
                <a:solidFill>
                  <a:srgbClr val="FFFF00"/>
                </a:solidFill>
              </a:rPr>
              <a:t>The Land of Israel was the birthplace of the Jewish people</a:t>
            </a:r>
            <a:r>
              <a:rPr lang="en-US" sz="1400"/>
              <a:t>. [….] After being forcibly exiled from their land, the people kept faith with it throughout their Dispersion and never ceased to pray and hope for their return to it and for the </a:t>
            </a:r>
            <a:r>
              <a:rPr lang="en-US" sz="1400">
                <a:solidFill>
                  <a:srgbClr val="FFFF00"/>
                </a:solidFill>
              </a:rPr>
              <a:t>restoration in it of their political freedom</a:t>
            </a:r>
            <a:r>
              <a:rPr lang="en-US" sz="1400"/>
              <a:t>. [....] Jews strove in every successive generation to re-establish themselves in their ancient homeland. In recent decades they returned in their masses […] and created a thriving community controlling […] aspiring towards independent nationhood. </a:t>
            </a:r>
          </a:p>
          <a:p>
            <a:endParaRPr lang="en-US" sz="1400"/>
          </a:p>
          <a:p>
            <a:r>
              <a:rPr lang="en-US" sz="1400"/>
              <a:t>“[T]he right of the Jewish people to </a:t>
            </a:r>
            <a:r>
              <a:rPr lang="en-US" sz="1400">
                <a:solidFill>
                  <a:srgbClr val="FFFF00"/>
                </a:solidFill>
              </a:rPr>
              <a:t>national rebirth </a:t>
            </a:r>
            <a:r>
              <a:rPr lang="en-US" sz="1400"/>
              <a:t>in its own country […] was recognized in the Balfour Declaration of the 2nd November, 1917, and re-affirmed in the Mandate of the League of Nations which, in particular, gave </a:t>
            </a:r>
            <a:r>
              <a:rPr lang="en-US" sz="1400">
                <a:solidFill>
                  <a:srgbClr val="FFFF00"/>
                </a:solidFill>
              </a:rPr>
              <a:t>international sanction</a:t>
            </a:r>
            <a:r>
              <a:rPr lang="en-US" sz="1400"/>
              <a:t> to the historic connection between the Jewish people and Eretz-Israel and to the right of the Jewish people to rebuild its National Home.  [….]</a:t>
            </a:r>
          </a:p>
          <a:p>
            <a:endParaRPr lang="en-US" sz="1400"/>
          </a:p>
          <a:p>
            <a:r>
              <a:rPr lang="en-US" sz="1400"/>
              <a:t>“On the 29th November, 1947, the United Nations General Assembly passed a resolution calling for the establishment of a Jewish State in Eretz-Israel [….] The right of the Jewish people to establish their State […] </a:t>
            </a:r>
            <a:r>
              <a:rPr lang="en-US" sz="1400">
                <a:solidFill>
                  <a:srgbClr val="FFFF00"/>
                </a:solidFill>
              </a:rPr>
              <a:t>is the natural right of the Jewish people to be masters of their own fate, like all other nations, in their own sovereign State.</a:t>
            </a:r>
            <a:r>
              <a:rPr lang="en-US" sz="1400"/>
              <a:t> [….] </a:t>
            </a:r>
          </a:p>
          <a:p>
            <a:endParaRPr lang="en-US" sz="1400"/>
          </a:p>
          <a:p>
            <a:r>
              <a:rPr lang="en-US" sz="1400"/>
              <a:t>“We appeal to the Jewish people throughout the Diaspora to rally round the Jews of Eretz-Israel in the tasks of </a:t>
            </a:r>
            <a:r>
              <a:rPr lang="en-US" sz="1400">
                <a:solidFill>
                  <a:srgbClr val="FFFF00"/>
                </a:solidFill>
              </a:rPr>
              <a:t>immigration and upbuilding </a:t>
            </a:r>
            <a:r>
              <a:rPr lang="en-US" sz="1400"/>
              <a:t>and to stand by them in the great struggle for the realization of the age-old dream - the redemption of Israel.”</a:t>
            </a:r>
          </a:p>
          <a:p>
            <a:endParaRPr 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t>Fourth Geneva Convention (1949)</a:t>
            </a:r>
          </a:p>
        </p:txBody>
      </p:sp>
      <p:sp>
        <p:nvSpPr>
          <p:cNvPr id="3" name="Content Placeholder 2"/>
          <p:cNvSpPr>
            <a:spLocks noGrp="1"/>
          </p:cNvSpPr>
          <p:nvPr>
            <p:ph idx="1"/>
          </p:nvPr>
        </p:nvSpPr>
        <p:spPr>
          <a:xfrm>
            <a:off x="342900" y="3429000"/>
            <a:ext cx="8458200" cy="2971800"/>
          </a:xfrm>
        </p:spPr>
        <p:txBody>
          <a:bodyPr/>
          <a:lstStyle/>
          <a:p>
            <a:pPr eaLnBrk="1" hangingPunct="1"/>
            <a:r>
              <a:rPr lang="en-US" sz="2800" dirty="0" smtClean="0"/>
              <a:t>Applies to occupation of another nation’s territory</a:t>
            </a:r>
          </a:p>
          <a:p>
            <a:pPr eaLnBrk="1" hangingPunct="1"/>
            <a:r>
              <a:rPr lang="en-US" sz="2800" dirty="0" smtClean="0"/>
              <a:t>Does </a:t>
            </a:r>
            <a:r>
              <a:rPr lang="en-US" sz="2800" b="1" i="1" dirty="0" smtClean="0"/>
              <a:t>not </a:t>
            </a:r>
            <a:r>
              <a:rPr lang="en-US" sz="2800" dirty="0" smtClean="0"/>
              <a:t>apply to the West Bank!</a:t>
            </a:r>
          </a:p>
          <a:p>
            <a:pPr lvl="1" eaLnBrk="1" hangingPunct="1"/>
            <a:r>
              <a:rPr lang="en-US" sz="2400" dirty="0" smtClean="0"/>
              <a:t>There has never been an independent Palestinian state</a:t>
            </a:r>
          </a:p>
          <a:p>
            <a:pPr lvl="1" eaLnBrk="1" hangingPunct="1"/>
            <a:r>
              <a:rPr lang="en-US" sz="2400" dirty="0" smtClean="0"/>
              <a:t>The area has not been under legal Arab sovereignty for over 1,000 years</a:t>
            </a:r>
          </a:p>
          <a:p>
            <a:pPr lvl="1" eaLnBrk="1" hangingPunct="1"/>
            <a:r>
              <a:rPr lang="en-US" sz="2400" dirty="0" smtClean="0"/>
              <a:t>It was illegally occupied by Jordan (1949-1967)</a:t>
            </a:r>
          </a:p>
          <a:p>
            <a:pPr lvl="1" eaLnBrk="1" hangingPunct="1"/>
            <a:r>
              <a:rPr lang="en-US" sz="2400" dirty="0" smtClean="0"/>
              <a:t>Jordan explicitly renounced any claim in 1988</a:t>
            </a:r>
            <a:endParaRPr lang="en-US" dirty="0" smtClean="0"/>
          </a:p>
        </p:txBody>
      </p:sp>
      <p:sp>
        <p:nvSpPr>
          <p:cNvPr id="4" name="Vertical Scroll 3"/>
          <p:cNvSpPr/>
          <p:nvPr/>
        </p:nvSpPr>
        <p:spPr>
          <a:xfrm>
            <a:off x="381000" y="1219200"/>
            <a:ext cx="8763000" cy="1981200"/>
          </a:xfrm>
          <a:prstGeom prst="verticalScroll">
            <a:avLst/>
          </a:prstGeom>
          <a:blipFill>
            <a:blip r:embed="rId3" cstate="screen"/>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30000"/>
              </a:spcBef>
              <a:defRPr/>
            </a:pPr>
            <a:r>
              <a:rPr lang="en-US" sz="2000" dirty="0">
                <a:solidFill>
                  <a:schemeClr val="tx2">
                    <a:lumMod val="10000"/>
                  </a:schemeClr>
                </a:solidFill>
                <a:latin typeface="Goudy Old Style" pitchFamily="18" charset="0"/>
              </a:rPr>
              <a:t>Art. 2. [T]he present Convention shall apply to all cases of declared </a:t>
            </a:r>
            <a:r>
              <a:rPr lang="en-US" sz="2000" b="1" dirty="0">
                <a:solidFill>
                  <a:schemeClr val="tx2">
                    <a:lumMod val="10000"/>
                  </a:schemeClr>
                </a:solidFill>
                <a:latin typeface="Goudy Old Style" pitchFamily="18" charset="0"/>
              </a:rPr>
              <a:t>war or of any other armed conflict which may arise between two or more of the High Contracting Parties</a:t>
            </a:r>
            <a:r>
              <a:rPr lang="en-US" sz="2000" dirty="0">
                <a:solidFill>
                  <a:schemeClr val="tx2">
                    <a:lumMod val="10000"/>
                  </a:schemeClr>
                </a:solidFill>
                <a:latin typeface="Goudy Old Style" pitchFamily="18" charset="0"/>
              </a:rPr>
              <a:t> […]</a:t>
            </a:r>
          </a:p>
          <a:p>
            <a:pPr eaLnBrk="0" hangingPunct="0">
              <a:spcBef>
                <a:spcPct val="30000"/>
              </a:spcBef>
              <a:defRPr/>
            </a:pPr>
            <a:r>
              <a:rPr lang="en-US" sz="2000" dirty="0">
                <a:solidFill>
                  <a:schemeClr val="tx2">
                    <a:lumMod val="10000"/>
                  </a:schemeClr>
                </a:solidFill>
                <a:latin typeface="Goudy Old Style" pitchFamily="18" charset="0"/>
              </a:rPr>
              <a:t>The Convention shall also apply to all cases of partial or total </a:t>
            </a:r>
            <a:r>
              <a:rPr lang="en-US" sz="2000" b="1" dirty="0">
                <a:solidFill>
                  <a:schemeClr val="tx2">
                    <a:lumMod val="10000"/>
                  </a:schemeClr>
                </a:solidFill>
                <a:latin typeface="Goudy Old Style" pitchFamily="18" charset="0"/>
              </a:rPr>
              <a:t>occupation of the territory of a High Contracting Party </a:t>
            </a:r>
            <a:r>
              <a:rPr lang="en-US" sz="2000" dirty="0">
                <a:solidFill>
                  <a:schemeClr val="tx2">
                    <a:lumMod val="10000"/>
                  </a:schemeClr>
                </a:solidFill>
                <a:latin typeface="Goudy Old Style"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Fourth Geneva Convention (con’t)</a:t>
            </a:r>
          </a:p>
        </p:txBody>
      </p:sp>
      <p:sp>
        <p:nvSpPr>
          <p:cNvPr id="29699" name="Content Placeholder 3"/>
          <p:cNvSpPr>
            <a:spLocks noGrp="1"/>
          </p:cNvSpPr>
          <p:nvPr>
            <p:ph idx="1"/>
          </p:nvPr>
        </p:nvSpPr>
        <p:spPr>
          <a:xfrm>
            <a:off x="457200" y="3627438"/>
            <a:ext cx="8458200" cy="2925762"/>
          </a:xfrm>
        </p:spPr>
        <p:txBody>
          <a:bodyPr/>
          <a:lstStyle/>
          <a:p>
            <a:pPr eaLnBrk="1" hangingPunct="1"/>
            <a:r>
              <a:rPr lang="en-US" sz="2800" smtClean="0"/>
              <a:t>Israel has not “deported” or “transferred” anyone into the West Bank</a:t>
            </a:r>
          </a:p>
          <a:p>
            <a:pPr eaLnBrk="1" hangingPunct="1"/>
            <a:r>
              <a:rPr lang="en-US" sz="2800" smtClean="0"/>
              <a:t>Settlement residents live there by their own choice</a:t>
            </a:r>
          </a:p>
          <a:p>
            <a:pPr eaLnBrk="1" hangingPunct="1"/>
            <a:r>
              <a:rPr lang="en-US" sz="2800" smtClean="0"/>
              <a:t>Applies to forceful relocation, not voluntary migration!</a:t>
            </a:r>
          </a:p>
        </p:txBody>
      </p:sp>
      <p:sp>
        <p:nvSpPr>
          <p:cNvPr id="1026" name="Document"/>
          <p:cNvSpPr>
            <a:spLocks noEditPoints="1" noChangeArrowheads="1"/>
          </p:cNvSpPr>
          <p:nvPr/>
        </p:nvSpPr>
        <p:spPr bwMode="auto">
          <a:xfrm>
            <a:off x="685800" y="1447800"/>
            <a:ext cx="7848600" cy="18288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2400" b="1" dirty="0">
                <a:solidFill>
                  <a:schemeClr val="bg1"/>
                </a:solidFill>
                <a:latin typeface="Courier New" pitchFamily="49" charset="0"/>
                <a:cs typeface="Courier New" pitchFamily="49" charset="0"/>
              </a:rPr>
              <a:t>Article 49 (6). An occupying military power “shall not deport or transfer part of its own civilian population into the territory it occupies.”</a:t>
            </a:r>
            <a:endParaRPr lang="en-US" sz="2400" b="1" i="1" dirty="0">
              <a:solidFill>
                <a:schemeClr val="bg1"/>
              </a:solidFill>
              <a:latin typeface="Courier New" pitchFamily="49" charset="0"/>
              <a:cs typeface="Courier New"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Legal Status of the West Bank</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Technically, an “unallocated portion of the British Mandate” territory</a:t>
            </a:r>
          </a:p>
          <a:p>
            <a:pPr eaLnBrk="1" fontAlgn="auto" hangingPunct="1">
              <a:spcAft>
                <a:spcPts val="0"/>
              </a:spcAft>
              <a:buFont typeface="Arial" pitchFamily="34" charset="0"/>
              <a:buChar char="•"/>
              <a:defRPr/>
            </a:pPr>
            <a:r>
              <a:rPr lang="en-US" dirty="0" smtClean="0"/>
              <a:t>Jews have the legal right to settle anywhere between the Jordan River &amp; Mediterranean</a:t>
            </a:r>
          </a:p>
          <a:p>
            <a:pPr eaLnBrk="1" fontAlgn="auto" hangingPunct="1">
              <a:spcAft>
                <a:spcPts val="0"/>
              </a:spcAft>
              <a:buFont typeface="Arial" pitchFamily="34" charset="0"/>
              <a:buChar char="•"/>
              <a:defRPr/>
            </a:pPr>
            <a:r>
              <a:rPr lang="en-US" dirty="0" smtClean="0"/>
              <a:t>The Fourth Geneva Convention </a:t>
            </a:r>
          </a:p>
          <a:p>
            <a:pPr lvl="1" eaLnBrk="1" fontAlgn="auto" hangingPunct="1">
              <a:spcAft>
                <a:spcPts val="0"/>
              </a:spcAft>
              <a:buFont typeface="Arial" pitchFamily="34" charset="0"/>
              <a:buChar char="•"/>
              <a:defRPr/>
            </a:pPr>
            <a:r>
              <a:rPr lang="en-US" dirty="0" smtClean="0"/>
              <a:t>Does not apply to the West Bank</a:t>
            </a:r>
          </a:p>
          <a:p>
            <a:pPr lvl="1" eaLnBrk="1" fontAlgn="auto" hangingPunct="1">
              <a:spcAft>
                <a:spcPts val="0"/>
              </a:spcAft>
              <a:buFont typeface="Arial" pitchFamily="34" charset="0"/>
              <a:buChar char="•"/>
              <a:defRPr/>
            </a:pPr>
            <a:r>
              <a:rPr lang="en-US" dirty="0" smtClean="0"/>
              <a:t>Does not apply to voluntary migration</a:t>
            </a:r>
          </a:p>
          <a:p>
            <a:pPr eaLnBrk="1" fontAlgn="auto" hangingPunct="1">
              <a:spcAft>
                <a:spcPts val="0"/>
              </a:spcAft>
              <a:buFont typeface="Arial" pitchFamily="34" charset="0"/>
              <a:buChar char="•"/>
              <a:defRPr/>
            </a:pPr>
            <a:r>
              <a:rPr lang="en-US" dirty="0" smtClean="0"/>
              <a:t>“Israel has an unassailable right to establish settlements in the West Bank.” –Eugene </a:t>
            </a:r>
            <a:r>
              <a:rPr lang="en-US" dirty="0" err="1" smtClean="0"/>
              <a:t>Rostow</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r>
              <a:rPr lang="en-US" dirty="0" smtClean="0"/>
              <a:t>IV. Are Settlements an Obstacle to Peace?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smtClean="0"/>
              <a:t>IV. Are Settlements</a:t>
            </a:r>
            <a:br>
              <a:rPr lang="en-US" b="1" dirty="0" smtClean="0"/>
            </a:br>
            <a:r>
              <a:rPr lang="en-US" b="1" dirty="0" smtClean="0"/>
              <a:t>an Obstacle To Peace?</a:t>
            </a:r>
          </a:p>
        </p:txBody>
      </p:sp>
      <p:sp>
        <p:nvSpPr>
          <p:cNvPr id="3" name="Content Placeholder 2"/>
          <p:cNvSpPr>
            <a:spLocks noGrp="1"/>
          </p:cNvSpPr>
          <p:nvPr>
            <p:ph idx="1"/>
          </p:nvPr>
        </p:nvSpPr>
        <p:spPr>
          <a:xfrm>
            <a:off x="457200" y="1951038"/>
            <a:ext cx="8229600" cy="4525962"/>
          </a:xfrm>
        </p:spPr>
        <p:txBody>
          <a:bodyPr/>
          <a:lstStyle/>
          <a:p>
            <a:pPr eaLnBrk="1" hangingPunct="1"/>
            <a:r>
              <a:rPr lang="en-US" dirty="0" smtClean="0"/>
              <a:t>There was </a:t>
            </a:r>
            <a:r>
              <a:rPr lang="en-US" dirty="0" smtClean="0">
                <a:solidFill>
                  <a:srgbClr val="FFFF00"/>
                </a:solidFill>
              </a:rPr>
              <a:t>no peace </a:t>
            </a:r>
            <a:r>
              <a:rPr lang="en-US" dirty="0" smtClean="0"/>
              <a:t>before 1967, when the West Bank was occupied by Jordan</a:t>
            </a:r>
          </a:p>
          <a:p>
            <a:pPr eaLnBrk="1" hangingPunct="1"/>
            <a:r>
              <a:rPr lang="en-US" dirty="0" smtClean="0"/>
              <a:t>There was </a:t>
            </a:r>
            <a:r>
              <a:rPr lang="en-US" dirty="0" smtClean="0">
                <a:solidFill>
                  <a:srgbClr val="FFFF00"/>
                </a:solidFill>
              </a:rPr>
              <a:t>no peace </a:t>
            </a:r>
            <a:r>
              <a:rPr lang="en-US" dirty="0" smtClean="0"/>
              <a:t>from 1967 to 1983, when there were very few West Bank settlements </a:t>
            </a:r>
          </a:p>
          <a:p>
            <a:pPr eaLnBrk="1" hangingPunct="1"/>
            <a:r>
              <a:rPr lang="en-US" dirty="0" smtClean="0"/>
              <a:t>There is </a:t>
            </a:r>
            <a:r>
              <a:rPr lang="en-US" dirty="0" smtClean="0">
                <a:solidFill>
                  <a:srgbClr val="FFFF00"/>
                </a:solidFill>
              </a:rPr>
              <a:t>no peace </a:t>
            </a:r>
            <a:r>
              <a:rPr lang="en-US" dirty="0" smtClean="0"/>
              <a:t>with Gaza, where Israel withdrew &amp; evacuated its settlements in 2005</a:t>
            </a:r>
          </a:p>
          <a:p>
            <a:pPr eaLnBrk="1" hangingPunct="1"/>
            <a:r>
              <a:rPr lang="en-US" dirty="0" smtClean="0"/>
              <a:t>There </a:t>
            </a:r>
            <a:r>
              <a:rPr lang="en-US" i="1" dirty="0" smtClean="0">
                <a:solidFill>
                  <a:srgbClr val="FFFF00"/>
                </a:solidFill>
              </a:rPr>
              <a:t>is</a:t>
            </a:r>
            <a:r>
              <a:rPr lang="en-US" dirty="0" smtClean="0"/>
              <a:t> </a:t>
            </a:r>
            <a:r>
              <a:rPr lang="en-US" dirty="0" smtClean="0">
                <a:solidFill>
                  <a:srgbClr val="FFFF00"/>
                </a:solidFill>
              </a:rPr>
              <a:t>peace</a:t>
            </a:r>
            <a:r>
              <a:rPr lang="en-US" dirty="0" smtClean="0"/>
              <a:t> with Egypt and Jordan, despite settlements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Jewish Communities on the West Bank (Judea &amp; Samaria)</a:t>
            </a:r>
          </a:p>
        </p:txBody>
      </p:sp>
      <p:sp>
        <p:nvSpPr>
          <p:cNvPr id="3" name="Content Placeholder 2"/>
          <p:cNvSpPr>
            <a:spLocks noGrp="1"/>
          </p:cNvSpPr>
          <p:nvPr>
            <p:ph idx="1"/>
          </p:nvPr>
        </p:nvSpPr>
        <p:spPr>
          <a:xfrm>
            <a:off x="457200" y="1951037"/>
            <a:ext cx="8229600" cy="4525963"/>
          </a:xfrm>
        </p:spPr>
        <p:txBody>
          <a:bodyPr/>
          <a:lstStyle/>
          <a:p>
            <a:pPr eaLnBrk="1" hangingPunct="1"/>
            <a:r>
              <a:rPr lang="en-US" dirty="0" smtClean="0"/>
              <a:t>Major Jewish cities</a:t>
            </a:r>
          </a:p>
          <a:p>
            <a:pPr eaLnBrk="1" hangingPunct="1"/>
            <a:r>
              <a:rPr lang="en-US" dirty="0" smtClean="0"/>
              <a:t>Former Jewish areas of the West Bank</a:t>
            </a:r>
          </a:p>
          <a:p>
            <a:pPr eaLnBrk="1" hangingPunct="1"/>
            <a:r>
              <a:rPr lang="en-US" dirty="0" smtClean="0"/>
              <a:t>East Jerusalem neighborhoods</a:t>
            </a:r>
          </a:p>
          <a:p>
            <a:pPr eaLnBrk="1" hangingPunct="1"/>
            <a:r>
              <a:rPr lang="en-US" dirty="0" smtClean="0"/>
              <a:t>Isolated Jewish communities and outposts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3795" name="Title 1"/>
          <p:cNvSpPr>
            <a:spLocks noGrp="1"/>
          </p:cNvSpPr>
          <p:nvPr>
            <p:ph type="title"/>
          </p:nvPr>
        </p:nvSpPr>
        <p:spPr/>
        <p:txBody>
          <a:bodyPr/>
          <a:lstStyle/>
          <a:p>
            <a:r>
              <a:rPr lang="en-US" smtClean="0"/>
              <a:t>Yamit (evacuated 1982)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4819" name="Title 4"/>
          <p:cNvSpPr>
            <a:spLocks noGrp="1"/>
          </p:cNvSpPr>
          <p:nvPr>
            <p:ph type="title"/>
          </p:nvPr>
        </p:nvSpPr>
        <p:spPr/>
        <p:txBody>
          <a:bodyPr/>
          <a:lstStyle/>
          <a:p>
            <a:r>
              <a:rPr lang="en-US" smtClean="0"/>
              <a:t>Ofira (evacuated 1982)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israeltoday.co.il/Portals/0/092005nevedekalimkidsview.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5843" name="Title 5"/>
          <p:cNvSpPr>
            <a:spLocks noGrp="1"/>
          </p:cNvSpPr>
          <p:nvPr>
            <p:ph type="title"/>
          </p:nvPr>
        </p:nvSpPr>
        <p:spPr>
          <a:xfrm>
            <a:off x="457200" y="0"/>
            <a:ext cx="8229600" cy="1143000"/>
          </a:xfrm>
        </p:spPr>
        <p:txBody>
          <a:bodyPr/>
          <a:lstStyle/>
          <a:p>
            <a:r>
              <a:rPr lang="en-US" smtClean="0"/>
              <a:t>Neve Dekalim (evacuated 2005)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tooltip="Neve Dekalim settlement"/>
          </p:cNvPr>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solidFill>
              <a:schemeClr val="accent1">
                <a:shade val="50000"/>
              </a:schemeClr>
            </a:solidFill>
            <a:miter lim="800000"/>
            <a:headEnd/>
            <a:tailEnd/>
          </a:ln>
        </p:spPr>
      </p:pic>
      <p:sp>
        <p:nvSpPr>
          <p:cNvPr id="36867" name="Title 5"/>
          <p:cNvSpPr>
            <a:spLocks noGrp="1"/>
          </p:cNvSpPr>
          <p:nvPr>
            <p:ph type="title"/>
          </p:nvPr>
        </p:nvSpPr>
        <p:spPr/>
        <p:txBody>
          <a:bodyPr/>
          <a:lstStyle/>
          <a:p>
            <a:r>
              <a:rPr lang="en-US" smtClean="0"/>
              <a:t>Kfar Darom (evacuated 2005)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sraeli soldier removes flag"/>
          <p:cNvPicPr>
            <a:picLocks noChangeAspect="1" noChangeArrowheads="1"/>
          </p:cNvPicPr>
          <p:nvPr/>
        </p:nvPicPr>
        <p:blipFill>
          <a:blip r:embed="rId3" cstate="screen"/>
          <a:srcRect/>
          <a:stretch>
            <a:fillRect/>
          </a:stretch>
        </p:blipFill>
        <p:spPr bwMode="auto">
          <a:xfrm>
            <a:off x="5334000" y="3124200"/>
            <a:ext cx="3505200" cy="3505200"/>
          </a:xfrm>
          <a:prstGeom prst="rect">
            <a:avLst/>
          </a:prstGeom>
          <a:noFill/>
          <a:ln w="9525">
            <a:solidFill>
              <a:schemeClr val="accent1">
                <a:shade val="50000"/>
              </a:schemeClr>
            </a:solidFill>
            <a:miter lim="800000"/>
            <a:headEnd/>
            <a:tailEnd/>
          </a:ln>
        </p:spPr>
      </p:pic>
      <p:pic>
        <p:nvPicPr>
          <p:cNvPr id="37891" name="Picture 4" descr="http://cache1.asset-cache.net/xc/53392049.jpg?v=1&amp;c=IWSAsset&amp;k=2&amp;d=77BFBA49EF878921F7C3FC3F69D929FDE837B27459528BA60262FBDFE8B7DD40CA22D82D8FA7987AB01E70F2B3269972"/>
          <p:cNvPicPr>
            <a:picLocks noChangeAspect="1" noChangeArrowheads="1"/>
          </p:cNvPicPr>
          <p:nvPr/>
        </p:nvPicPr>
        <p:blipFill>
          <a:blip r:embed="rId4" cstate="screen"/>
          <a:srcRect/>
          <a:stretch>
            <a:fillRect/>
          </a:stretch>
        </p:blipFill>
        <p:spPr bwMode="auto">
          <a:xfrm>
            <a:off x="228600" y="228600"/>
            <a:ext cx="4876800" cy="6478588"/>
          </a:xfrm>
          <a:prstGeom prst="rect">
            <a:avLst/>
          </a:prstGeom>
          <a:noFill/>
          <a:ln w="9525">
            <a:noFill/>
            <a:miter lim="800000"/>
            <a:headEnd/>
            <a:tailEnd/>
          </a:ln>
        </p:spPr>
      </p:pic>
      <p:sp>
        <p:nvSpPr>
          <p:cNvPr id="37892" name="Title 6"/>
          <p:cNvSpPr>
            <a:spLocks noGrp="1"/>
          </p:cNvSpPr>
          <p:nvPr>
            <p:ph type="title"/>
          </p:nvPr>
        </p:nvSpPr>
        <p:spPr>
          <a:xfrm>
            <a:off x="5181600" y="274638"/>
            <a:ext cx="3505200" cy="1935162"/>
          </a:xfrm>
        </p:spPr>
        <p:txBody>
          <a:bodyPr/>
          <a:lstStyle/>
          <a:p>
            <a:r>
              <a:rPr lang="en-US" smtClean="0"/>
              <a:t>A Painful Sacrifice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4000" b="1" smtClean="0"/>
              <a:t>What Will Happen To the Settlements</a:t>
            </a:r>
            <a:br>
              <a:rPr lang="en-US" sz="4000" b="1" smtClean="0"/>
            </a:br>
            <a:r>
              <a:rPr lang="en-US" sz="4000" b="1" smtClean="0"/>
              <a:t>Under a Future “Two-State Solution”?</a:t>
            </a:r>
          </a:p>
        </p:txBody>
      </p:sp>
      <p:sp>
        <p:nvSpPr>
          <p:cNvPr id="3" name="Content Placeholder 2"/>
          <p:cNvSpPr>
            <a:spLocks noGrp="1"/>
          </p:cNvSpPr>
          <p:nvPr>
            <p:ph idx="1"/>
          </p:nvPr>
        </p:nvSpPr>
        <p:spPr>
          <a:xfrm>
            <a:off x="457200" y="1828800"/>
            <a:ext cx="8229600" cy="4525963"/>
          </a:xfrm>
        </p:spPr>
        <p:txBody>
          <a:bodyPr rtlCol="0">
            <a:normAutofit/>
          </a:bodyPr>
          <a:lstStyle/>
          <a:p>
            <a:pPr marL="0" indent="0" eaLnBrk="1" fontAlgn="auto" hangingPunct="1">
              <a:spcAft>
                <a:spcPts val="0"/>
              </a:spcAft>
              <a:buFont typeface="Arial" pitchFamily="34" charset="0"/>
              <a:buNone/>
              <a:defRPr/>
            </a:pPr>
            <a:r>
              <a:rPr lang="en-US" sz="3600" i="1" dirty="0" smtClean="0">
                <a:solidFill>
                  <a:srgbClr val="FFFF00"/>
                </a:solidFill>
              </a:rPr>
              <a:t>When a Palestinian state is established, West Bank  Jewish communities may be….</a:t>
            </a:r>
          </a:p>
          <a:p>
            <a:pPr eaLnBrk="1" fontAlgn="auto" hangingPunct="1">
              <a:spcAft>
                <a:spcPts val="0"/>
              </a:spcAft>
              <a:buFont typeface="Arial" pitchFamily="34" charset="0"/>
              <a:buChar char="•"/>
              <a:defRPr/>
            </a:pPr>
            <a:r>
              <a:rPr lang="en-US" sz="3600" dirty="0" smtClean="0"/>
              <a:t>Incorporated into Israel </a:t>
            </a:r>
          </a:p>
          <a:p>
            <a:pPr lvl="1" eaLnBrk="1" fontAlgn="auto" hangingPunct="1">
              <a:spcAft>
                <a:spcPts val="0"/>
              </a:spcAft>
              <a:buFont typeface="Arial" pitchFamily="34" charset="0"/>
              <a:buChar char="•"/>
              <a:defRPr/>
            </a:pPr>
            <a:r>
              <a:rPr lang="en-US" dirty="0" smtClean="0"/>
              <a:t>With land swap?</a:t>
            </a:r>
          </a:p>
          <a:p>
            <a:pPr eaLnBrk="1" fontAlgn="auto" hangingPunct="1">
              <a:spcAft>
                <a:spcPts val="0"/>
              </a:spcAft>
              <a:buFont typeface="Arial" pitchFamily="34" charset="0"/>
              <a:buChar char="•"/>
              <a:defRPr/>
            </a:pPr>
            <a:r>
              <a:rPr lang="en-US" sz="3600" dirty="0" smtClean="0"/>
              <a:t>Remain in Palestine</a:t>
            </a:r>
          </a:p>
          <a:p>
            <a:pPr eaLnBrk="1" fontAlgn="auto" hangingPunct="1">
              <a:spcAft>
                <a:spcPts val="0"/>
              </a:spcAft>
              <a:buFont typeface="Arial" pitchFamily="34" charset="0"/>
              <a:buChar char="•"/>
              <a:defRPr/>
            </a:pPr>
            <a:r>
              <a:rPr lang="en-US" sz="3600" dirty="0" smtClean="0"/>
              <a:t>Be evacuated and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Incorporated Into Israel?</a:t>
            </a:r>
          </a:p>
        </p:txBody>
      </p:sp>
      <p:sp>
        <p:nvSpPr>
          <p:cNvPr id="39939" name="Content Placeholder 2"/>
          <p:cNvSpPr>
            <a:spLocks noGrp="1"/>
          </p:cNvSpPr>
          <p:nvPr>
            <p:ph idx="1"/>
          </p:nvPr>
        </p:nvSpPr>
        <p:spPr>
          <a:xfrm>
            <a:off x="457200" y="1600201"/>
            <a:ext cx="8229600" cy="3962400"/>
          </a:xfrm>
        </p:spPr>
        <p:txBody>
          <a:bodyPr/>
          <a:lstStyle/>
          <a:p>
            <a:pPr marL="0" indent="0">
              <a:buFont typeface="Arial" charset="0"/>
              <a:buNone/>
            </a:pPr>
            <a:r>
              <a:rPr lang="en-US" dirty="0" smtClean="0"/>
              <a:t>Letter from President George W. Bush to Israeli Prime Minister Ariel Sharon, April 2004:</a:t>
            </a:r>
          </a:p>
          <a:p>
            <a:pPr marL="400050" lvl="1" indent="0">
              <a:spcBef>
                <a:spcPts val="3000"/>
              </a:spcBef>
              <a:buFont typeface="Arial" charset="0"/>
              <a:buNone/>
            </a:pPr>
            <a:r>
              <a:rPr lang="en-US" i="1" dirty="0" smtClean="0"/>
              <a:t>“In light of new realities on the ground, including already existing major Israeli populations centers, it is unrealistic to expect that the outcome of final status negotiations will be a full and complete return to the armistice lines of 1949…”</a:t>
            </a:r>
          </a:p>
        </p:txBody>
      </p:sp>
      <p:pic>
        <p:nvPicPr>
          <p:cNvPr id="39940" name="Picture 2" descr="C:\Users\Nevet\AppData\Local\Microsoft\Windows\Temporary Internet Files\Content.IE5\O7U5JU1H\MC900431536[1].png"/>
          <p:cNvPicPr>
            <a:picLocks noChangeAspect="1" noChangeArrowheads="1"/>
          </p:cNvPicPr>
          <p:nvPr/>
        </p:nvPicPr>
        <p:blipFill>
          <a:blip r:embed="rId3" cstate="screen"/>
          <a:srcRect/>
          <a:stretch>
            <a:fillRect/>
          </a:stretch>
        </p:blipFill>
        <p:spPr bwMode="auto">
          <a:xfrm>
            <a:off x="7477125" y="5219700"/>
            <a:ext cx="166687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cstate="screen"/>
          <a:srcRect/>
          <a:stretch>
            <a:fillRect/>
          </a:stretch>
        </p:blipFill>
        <p:spPr bwMode="auto">
          <a:xfrm>
            <a:off x="0" y="0"/>
            <a:ext cx="9144000" cy="6904038"/>
          </a:xfrm>
          <a:prstGeom prst="rect">
            <a:avLst/>
          </a:prstGeom>
          <a:noFill/>
          <a:ln w="9525">
            <a:noFill/>
            <a:miter lim="800000"/>
            <a:headEnd/>
            <a:tailEnd/>
          </a:ln>
        </p:spPr>
      </p:pic>
      <p:sp>
        <p:nvSpPr>
          <p:cNvPr id="3" name="Title 2"/>
          <p:cNvSpPr>
            <a:spLocks noGrp="1"/>
          </p:cNvSpPr>
          <p:nvPr>
            <p:ph type="title"/>
          </p:nvPr>
        </p:nvSpPr>
        <p:spPr>
          <a:xfrm>
            <a:off x="228600" y="4114800"/>
            <a:ext cx="3657600" cy="1143000"/>
          </a:xfrm>
        </p:spPr>
        <p:txBody>
          <a:bodyPr/>
          <a:lstStyle/>
          <a:p>
            <a:r>
              <a:rPr lang="en-US" dirty="0" smtClean="0"/>
              <a:t>Land Swaps?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Remain in a Future Palestine?</a:t>
            </a:r>
          </a:p>
        </p:txBody>
      </p:sp>
      <p:sp>
        <p:nvSpPr>
          <p:cNvPr id="41987" name="Content Placeholder 2"/>
          <p:cNvSpPr>
            <a:spLocks noGrp="1"/>
          </p:cNvSpPr>
          <p:nvPr>
            <p:ph idx="1"/>
          </p:nvPr>
        </p:nvSpPr>
        <p:spPr/>
        <p:txBody>
          <a:bodyPr/>
          <a:lstStyle/>
          <a:p>
            <a:pPr eaLnBrk="1" hangingPunct="1"/>
            <a:r>
              <a:rPr lang="en-US" dirty="0" smtClean="0"/>
              <a:t>Many examples of ethnic minorities in nation-states, usually in and near border regions</a:t>
            </a:r>
          </a:p>
          <a:p>
            <a:pPr lvl="1" eaLnBrk="1" hangingPunct="1">
              <a:buFont typeface="Arial" pitchFamily="34" charset="0"/>
              <a:buChar char="•"/>
            </a:pPr>
            <a:r>
              <a:rPr lang="en-US" dirty="0" smtClean="0"/>
              <a:t>2 million Hungarians in Romania</a:t>
            </a:r>
          </a:p>
          <a:p>
            <a:pPr lvl="1" eaLnBrk="1" hangingPunct="1">
              <a:buFont typeface="Arial" pitchFamily="34" charset="0"/>
              <a:buChar char="•"/>
            </a:pPr>
            <a:r>
              <a:rPr lang="en-US" dirty="0" smtClean="0"/>
              <a:t>&gt;1 million Germans in Russia</a:t>
            </a:r>
          </a:p>
          <a:p>
            <a:pPr lvl="1" eaLnBrk="1" hangingPunct="1">
              <a:buFont typeface="Arial" pitchFamily="34" charset="0"/>
              <a:buChar char="•"/>
            </a:pPr>
            <a:r>
              <a:rPr lang="en-US" dirty="0" smtClean="0"/>
              <a:t>800,000 Turks in Bulgaria</a:t>
            </a:r>
          </a:p>
          <a:p>
            <a:pPr lvl="1" eaLnBrk="1" hangingPunct="1">
              <a:buFont typeface="Arial" pitchFamily="34" charset="0"/>
              <a:buChar char="•"/>
            </a:pPr>
            <a:r>
              <a:rPr lang="en-US" dirty="0" smtClean="0"/>
              <a:t>&gt;1.5 million ethnic Albanians in Kosovo</a:t>
            </a:r>
          </a:p>
          <a:p>
            <a:pPr eaLnBrk="1" hangingPunct="1"/>
            <a:r>
              <a:rPr lang="en-US" dirty="0" smtClean="0"/>
              <a:t>1.5 million Palestinian Arabs are Israeli citizens</a:t>
            </a:r>
          </a:p>
          <a:p>
            <a:pPr eaLnBrk="1" hangingPunct="1"/>
            <a:r>
              <a:rPr lang="en-US" dirty="0" smtClean="0"/>
              <a:t>Jews should be allowed to remain in Palestine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p:cNvSpPr>
            <a:spLocks noGrp="1"/>
          </p:cNvSpPr>
          <p:nvPr>
            <p:ph type="title"/>
          </p:nvPr>
        </p:nvSpPr>
        <p:spPr/>
        <p:txBody>
          <a:bodyPr/>
          <a:lstStyle/>
          <a:p>
            <a:r>
              <a:rPr lang="en-US" smtClean="0"/>
              <a:t>Evacuated?</a:t>
            </a:r>
          </a:p>
        </p:txBody>
      </p:sp>
      <p:grpSp>
        <p:nvGrpSpPr>
          <p:cNvPr id="2" name="Group 12"/>
          <p:cNvGrpSpPr>
            <a:grpSpLocks/>
          </p:cNvGrpSpPr>
          <p:nvPr/>
        </p:nvGrpSpPr>
        <p:grpSpPr bwMode="auto">
          <a:xfrm>
            <a:off x="838200" y="1295400"/>
            <a:ext cx="3535363" cy="2651125"/>
            <a:chOff x="838200" y="1295400"/>
            <a:chExt cx="3535680" cy="2651760"/>
          </a:xfrm>
        </p:grpSpPr>
        <p:pic>
          <p:nvPicPr>
            <p:cNvPr id="43021" name="Picture 4"/>
            <p:cNvPicPr>
              <a:picLocks noChangeAspect="1" noChangeArrowheads="1"/>
            </p:cNvPicPr>
            <p:nvPr/>
          </p:nvPicPr>
          <p:blipFill>
            <a:blip r:embed="rId3" cstate="screen"/>
            <a:srcRect/>
            <a:stretch>
              <a:fillRect/>
            </a:stretch>
          </p:blipFill>
          <p:spPr bwMode="auto">
            <a:xfrm>
              <a:off x="838200" y="1295400"/>
              <a:ext cx="3535680" cy="2651760"/>
            </a:xfrm>
            <a:prstGeom prst="rect">
              <a:avLst/>
            </a:prstGeom>
            <a:noFill/>
            <a:ln w="9525">
              <a:noFill/>
              <a:miter lim="800000"/>
              <a:headEnd/>
              <a:tailEnd/>
            </a:ln>
          </p:spPr>
        </p:pic>
        <p:sp>
          <p:nvSpPr>
            <p:cNvPr id="43022" name="TextBox 8"/>
            <p:cNvSpPr txBox="1">
              <a:spLocks noChangeArrowheads="1"/>
            </p:cNvSpPr>
            <p:nvPr/>
          </p:nvSpPr>
          <p:spPr bwMode="auto">
            <a:xfrm>
              <a:off x="914400" y="1447800"/>
              <a:ext cx="1377365" cy="369332"/>
            </a:xfrm>
            <a:prstGeom prst="rect">
              <a:avLst/>
            </a:prstGeom>
            <a:noFill/>
            <a:ln w="9525">
              <a:noFill/>
              <a:miter lim="800000"/>
              <a:headEnd/>
              <a:tailEnd/>
            </a:ln>
          </p:spPr>
          <p:txBody>
            <a:bodyPr wrap="none">
              <a:spAutoFit/>
            </a:bodyPr>
            <a:lstStyle/>
            <a:p>
              <a:r>
                <a:rPr lang="en-US" b="1"/>
                <a:t>Yamit 1982</a:t>
              </a:r>
            </a:p>
          </p:txBody>
        </p:sp>
      </p:grpSp>
      <p:grpSp>
        <p:nvGrpSpPr>
          <p:cNvPr id="3" name="Group 13"/>
          <p:cNvGrpSpPr>
            <a:grpSpLocks/>
          </p:cNvGrpSpPr>
          <p:nvPr/>
        </p:nvGrpSpPr>
        <p:grpSpPr bwMode="auto">
          <a:xfrm>
            <a:off x="4724400" y="1295400"/>
            <a:ext cx="3535363" cy="2651125"/>
            <a:chOff x="4724400" y="1295400"/>
            <a:chExt cx="3535680" cy="2651760"/>
          </a:xfrm>
        </p:grpSpPr>
        <p:pic>
          <p:nvPicPr>
            <p:cNvPr id="43019" name="Picture 2"/>
            <p:cNvPicPr>
              <a:picLocks noChangeAspect="1" noChangeArrowheads="1"/>
            </p:cNvPicPr>
            <p:nvPr/>
          </p:nvPicPr>
          <p:blipFill>
            <a:blip r:embed="rId4" cstate="screen"/>
            <a:srcRect/>
            <a:stretch>
              <a:fillRect/>
            </a:stretch>
          </p:blipFill>
          <p:spPr bwMode="auto">
            <a:xfrm>
              <a:off x="4724400" y="1295400"/>
              <a:ext cx="3535680" cy="2651760"/>
            </a:xfrm>
            <a:prstGeom prst="rect">
              <a:avLst/>
            </a:prstGeom>
            <a:noFill/>
            <a:ln w="9525">
              <a:noFill/>
              <a:miter lim="800000"/>
              <a:headEnd/>
              <a:tailEnd/>
            </a:ln>
          </p:spPr>
        </p:pic>
        <p:sp>
          <p:nvSpPr>
            <p:cNvPr id="43020" name="TextBox 9"/>
            <p:cNvSpPr txBox="1">
              <a:spLocks noChangeArrowheads="1"/>
            </p:cNvSpPr>
            <p:nvPr/>
          </p:nvSpPr>
          <p:spPr bwMode="auto">
            <a:xfrm>
              <a:off x="4800600" y="1447800"/>
              <a:ext cx="1300356" cy="369332"/>
            </a:xfrm>
            <a:prstGeom prst="rect">
              <a:avLst/>
            </a:prstGeom>
            <a:noFill/>
            <a:ln w="9525">
              <a:noFill/>
              <a:miter lim="800000"/>
              <a:headEnd/>
              <a:tailEnd/>
            </a:ln>
          </p:spPr>
          <p:txBody>
            <a:bodyPr wrap="none">
              <a:spAutoFit/>
            </a:bodyPr>
            <a:lstStyle/>
            <a:p>
              <a:r>
                <a:rPr lang="en-US" b="1"/>
                <a:t>Ofira 1982</a:t>
              </a:r>
            </a:p>
          </p:txBody>
        </p:sp>
      </p:grpSp>
      <p:grpSp>
        <p:nvGrpSpPr>
          <p:cNvPr id="4" name="Group 14"/>
          <p:cNvGrpSpPr>
            <a:grpSpLocks/>
          </p:cNvGrpSpPr>
          <p:nvPr/>
        </p:nvGrpSpPr>
        <p:grpSpPr bwMode="auto">
          <a:xfrm>
            <a:off x="838200" y="4038600"/>
            <a:ext cx="3535363" cy="2651125"/>
            <a:chOff x="838200" y="4038600"/>
            <a:chExt cx="3535680" cy="2651760"/>
          </a:xfrm>
        </p:grpSpPr>
        <p:pic>
          <p:nvPicPr>
            <p:cNvPr id="43017" name="Picture 2" descr="http://www.israeltoday.co.il/Portals/0/092005nevedekalimkidsview.jpg"/>
            <p:cNvPicPr>
              <a:picLocks noChangeAspect="1" noChangeArrowheads="1"/>
            </p:cNvPicPr>
            <p:nvPr/>
          </p:nvPicPr>
          <p:blipFill>
            <a:blip r:embed="rId5" cstate="screen"/>
            <a:srcRect/>
            <a:stretch>
              <a:fillRect/>
            </a:stretch>
          </p:blipFill>
          <p:spPr bwMode="auto">
            <a:xfrm>
              <a:off x="838200" y="4038600"/>
              <a:ext cx="3535680" cy="2651760"/>
            </a:xfrm>
            <a:prstGeom prst="rect">
              <a:avLst/>
            </a:prstGeom>
            <a:noFill/>
            <a:ln w="9525">
              <a:noFill/>
              <a:miter lim="800000"/>
              <a:headEnd/>
              <a:tailEnd/>
            </a:ln>
          </p:spPr>
        </p:pic>
        <p:sp>
          <p:nvSpPr>
            <p:cNvPr id="43018" name="TextBox 10"/>
            <p:cNvSpPr txBox="1">
              <a:spLocks noChangeArrowheads="1"/>
            </p:cNvSpPr>
            <p:nvPr/>
          </p:nvSpPr>
          <p:spPr bwMode="auto">
            <a:xfrm>
              <a:off x="914400" y="4114800"/>
              <a:ext cx="2262158" cy="369332"/>
            </a:xfrm>
            <a:prstGeom prst="rect">
              <a:avLst/>
            </a:prstGeom>
            <a:noFill/>
            <a:ln w="9525">
              <a:noFill/>
              <a:miter lim="800000"/>
              <a:headEnd/>
              <a:tailEnd/>
            </a:ln>
          </p:spPr>
          <p:txBody>
            <a:bodyPr wrap="none">
              <a:spAutoFit/>
            </a:bodyPr>
            <a:lstStyle/>
            <a:p>
              <a:r>
                <a:rPr lang="en-US" b="1"/>
                <a:t>Neve Dekalim 2005</a:t>
              </a:r>
            </a:p>
          </p:txBody>
        </p:sp>
      </p:grpSp>
      <p:grpSp>
        <p:nvGrpSpPr>
          <p:cNvPr id="5" name="Group 15"/>
          <p:cNvGrpSpPr>
            <a:grpSpLocks/>
          </p:cNvGrpSpPr>
          <p:nvPr/>
        </p:nvGrpSpPr>
        <p:grpSpPr bwMode="auto">
          <a:xfrm>
            <a:off x="4724400" y="4038600"/>
            <a:ext cx="3535363" cy="2651125"/>
            <a:chOff x="4724400" y="4038600"/>
            <a:chExt cx="3535680" cy="2651760"/>
          </a:xfrm>
        </p:grpSpPr>
        <p:pic>
          <p:nvPicPr>
            <p:cNvPr id="7" name="Picture 6">
              <a:hlinkClick r:id="rId6" tooltip="Neve Dekalim settlement"/>
            </p:cNvPr>
            <p:cNvPicPr>
              <a:picLocks noChangeAspect="1" noChangeArrowheads="1"/>
            </p:cNvPicPr>
            <p:nvPr/>
          </p:nvPicPr>
          <p:blipFill>
            <a:blip r:embed="rId7" cstate="screen"/>
            <a:srcRect/>
            <a:stretch>
              <a:fillRect/>
            </a:stretch>
          </p:blipFill>
          <p:spPr bwMode="auto">
            <a:xfrm>
              <a:off x="4724400" y="4038600"/>
              <a:ext cx="3535680" cy="2651760"/>
            </a:xfrm>
            <a:prstGeom prst="rect">
              <a:avLst/>
            </a:prstGeom>
            <a:noFill/>
            <a:ln w="9525">
              <a:solidFill>
                <a:schemeClr val="accent1">
                  <a:shade val="50000"/>
                </a:schemeClr>
              </a:solidFill>
              <a:miter lim="800000"/>
              <a:headEnd/>
              <a:tailEnd/>
            </a:ln>
          </p:spPr>
        </p:pic>
        <p:sp>
          <p:nvSpPr>
            <p:cNvPr id="43016" name="TextBox 11"/>
            <p:cNvSpPr txBox="1">
              <a:spLocks noChangeArrowheads="1"/>
            </p:cNvSpPr>
            <p:nvPr/>
          </p:nvSpPr>
          <p:spPr bwMode="auto">
            <a:xfrm>
              <a:off x="4800600" y="4114800"/>
              <a:ext cx="2018501" cy="369332"/>
            </a:xfrm>
            <a:prstGeom prst="rect">
              <a:avLst/>
            </a:prstGeom>
            <a:noFill/>
            <a:ln w="9525">
              <a:noFill/>
              <a:miter lim="800000"/>
              <a:headEnd/>
              <a:tailEnd/>
            </a:ln>
          </p:spPr>
          <p:txBody>
            <a:bodyPr wrap="none">
              <a:spAutoFit/>
            </a:bodyPr>
            <a:lstStyle/>
            <a:p>
              <a:r>
                <a:rPr lang="en-US" b="1"/>
                <a:t>Kfar Darom 2005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screen"/>
          <a:srcRect/>
          <a:stretch>
            <a:fillRect/>
          </a:stretch>
        </p:blipFill>
        <p:spPr bwMode="auto">
          <a:xfrm>
            <a:off x="3898900" y="0"/>
            <a:ext cx="5245100" cy="6858000"/>
          </a:xfrm>
          <a:prstGeom prst="rect">
            <a:avLst/>
          </a:prstGeom>
          <a:noFill/>
          <a:ln w="9525">
            <a:noFill/>
            <a:miter lim="800000"/>
            <a:headEnd/>
            <a:tailEnd/>
          </a:ln>
        </p:spPr>
      </p:pic>
      <p:grpSp>
        <p:nvGrpSpPr>
          <p:cNvPr id="2" name="Group 32"/>
          <p:cNvGrpSpPr>
            <a:grpSpLocks/>
          </p:cNvGrpSpPr>
          <p:nvPr/>
        </p:nvGrpSpPr>
        <p:grpSpPr bwMode="auto">
          <a:xfrm>
            <a:off x="381000" y="4419602"/>
            <a:ext cx="7010400" cy="981075"/>
            <a:chOff x="533400" y="3581972"/>
            <a:chExt cx="7010400" cy="979848"/>
          </a:xfrm>
        </p:grpSpPr>
        <p:sp>
          <p:nvSpPr>
            <p:cNvPr id="7186" name="TextBox 9"/>
            <p:cNvSpPr txBox="1">
              <a:spLocks noChangeArrowheads="1"/>
            </p:cNvSpPr>
            <p:nvPr/>
          </p:nvSpPr>
          <p:spPr bwMode="auto">
            <a:xfrm>
              <a:off x="533400" y="4038600"/>
              <a:ext cx="1686680" cy="523220"/>
            </a:xfrm>
            <a:prstGeom prst="rect">
              <a:avLst/>
            </a:prstGeom>
            <a:noFill/>
            <a:ln w="9525">
              <a:noFill/>
              <a:miter lim="800000"/>
              <a:headEnd/>
              <a:tailEnd/>
            </a:ln>
          </p:spPr>
          <p:txBody>
            <a:bodyPr wrap="none">
              <a:spAutoFit/>
            </a:bodyPr>
            <a:lstStyle/>
            <a:p>
              <a:r>
                <a:rPr lang="en-US" sz="2800" b="1" dirty="0">
                  <a:latin typeface="Calibri" pitchFamily="34" charset="0"/>
                </a:rPr>
                <a:t>Jerusalem</a:t>
              </a:r>
            </a:p>
          </p:txBody>
        </p:sp>
        <p:cxnSp>
          <p:nvCxnSpPr>
            <p:cNvPr id="23" name="Straight Arrow Connector 22"/>
            <p:cNvCxnSpPr>
              <a:endCxn id="7186" idx="3"/>
            </p:cNvCxnSpPr>
            <p:nvPr/>
          </p:nvCxnSpPr>
          <p:spPr>
            <a:xfrm rot="10800000" flipV="1">
              <a:off x="2220080" y="3581972"/>
              <a:ext cx="5323720" cy="718239"/>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 name="Group 34"/>
          <p:cNvGrpSpPr>
            <a:grpSpLocks/>
          </p:cNvGrpSpPr>
          <p:nvPr/>
        </p:nvGrpSpPr>
        <p:grpSpPr bwMode="auto">
          <a:xfrm>
            <a:off x="381000" y="5953143"/>
            <a:ext cx="6705600" cy="561959"/>
            <a:chOff x="533400" y="5115580"/>
            <a:chExt cx="6705600" cy="561701"/>
          </a:xfrm>
        </p:grpSpPr>
        <p:sp>
          <p:nvSpPr>
            <p:cNvPr id="7183" name="TextBox 8"/>
            <p:cNvSpPr txBox="1">
              <a:spLocks noChangeArrowheads="1"/>
            </p:cNvSpPr>
            <p:nvPr/>
          </p:nvSpPr>
          <p:spPr bwMode="auto">
            <a:xfrm>
              <a:off x="533400" y="5115580"/>
              <a:ext cx="1535164" cy="523220"/>
            </a:xfrm>
            <a:prstGeom prst="rect">
              <a:avLst/>
            </a:prstGeom>
            <a:noFill/>
            <a:ln w="9525">
              <a:noFill/>
              <a:miter lim="800000"/>
              <a:headEnd/>
              <a:tailEnd/>
            </a:ln>
          </p:spPr>
          <p:txBody>
            <a:bodyPr wrap="none">
              <a:spAutoFit/>
            </a:bodyPr>
            <a:lstStyle/>
            <a:p>
              <a:r>
                <a:rPr lang="en-US" sz="2800" b="1">
                  <a:latin typeface="Calibri" pitchFamily="34" charset="0"/>
                </a:rPr>
                <a:t>Outposts</a:t>
              </a:r>
            </a:p>
          </p:txBody>
        </p:sp>
        <p:cxnSp>
          <p:nvCxnSpPr>
            <p:cNvPr id="25" name="Straight Arrow Connector 24"/>
            <p:cNvCxnSpPr>
              <a:endCxn id="7183" idx="3"/>
            </p:cNvCxnSpPr>
            <p:nvPr/>
          </p:nvCxnSpPr>
          <p:spPr>
            <a:xfrm rot="10800000" flipV="1">
              <a:off x="2068564" y="5182225"/>
              <a:ext cx="5170436" cy="194965"/>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4343400" y="5296456"/>
              <a:ext cx="2667000" cy="380825"/>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oup 38"/>
          <p:cNvGrpSpPr>
            <a:grpSpLocks/>
          </p:cNvGrpSpPr>
          <p:nvPr/>
        </p:nvGrpSpPr>
        <p:grpSpPr bwMode="auto">
          <a:xfrm>
            <a:off x="381000" y="1905000"/>
            <a:ext cx="7391400" cy="2895600"/>
            <a:chOff x="533400" y="1066800"/>
            <a:chExt cx="7391404" cy="2895600"/>
          </a:xfrm>
        </p:grpSpPr>
        <p:cxnSp>
          <p:nvCxnSpPr>
            <p:cNvPr id="15" name="Straight Arrow Connector 14"/>
            <p:cNvCxnSpPr/>
            <p:nvPr/>
          </p:nvCxnSpPr>
          <p:spPr>
            <a:xfrm rot="10800000">
              <a:off x="2971801" y="2819400"/>
              <a:ext cx="4953003" cy="68580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7175" name="TextBox 4"/>
            <p:cNvSpPr txBox="1">
              <a:spLocks noChangeArrowheads="1"/>
            </p:cNvSpPr>
            <p:nvPr/>
          </p:nvSpPr>
          <p:spPr bwMode="auto">
            <a:xfrm>
              <a:off x="533400" y="1600200"/>
              <a:ext cx="888385" cy="523220"/>
            </a:xfrm>
            <a:prstGeom prst="rect">
              <a:avLst/>
            </a:prstGeom>
            <a:noFill/>
            <a:ln w="9525">
              <a:noFill/>
              <a:miter lim="800000"/>
              <a:headEnd/>
              <a:tailEnd/>
            </a:ln>
          </p:spPr>
          <p:txBody>
            <a:bodyPr wrap="none">
              <a:spAutoFit/>
            </a:bodyPr>
            <a:lstStyle/>
            <a:p>
              <a:r>
                <a:rPr lang="en-US" sz="2800" b="1">
                  <a:latin typeface="Calibri" pitchFamily="34" charset="0"/>
                </a:rPr>
                <a:t>Ariel</a:t>
              </a:r>
            </a:p>
          </p:txBody>
        </p:sp>
        <p:sp>
          <p:nvSpPr>
            <p:cNvPr id="7176" name="TextBox 5"/>
            <p:cNvSpPr txBox="1">
              <a:spLocks noChangeArrowheads="1"/>
            </p:cNvSpPr>
            <p:nvPr/>
          </p:nvSpPr>
          <p:spPr bwMode="auto">
            <a:xfrm>
              <a:off x="533400" y="2032000"/>
              <a:ext cx="1731564" cy="523220"/>
            </a:xfrm>
            <a:prstGeom prst="rect">
              <a:avLst/>
            </a:prstGeom>
            <a:noFill/>
            <a:ln w="9525">
              <a:noFill/>
              <a:miter lim="800000"/>
              <a:headEnd/>
              <a:tailEnd/>
            </a:ln>
          </p:spPr>
          <p:txBody>
            <a:bodyPr wrap="none">
              <a:spAutoFit/>
            </a:bodyPr>
            <a:lstStyle/>
            <a:p>
              <a:r>
                <a:rPr lang="en-US" sz="2800" b="1" dirty="0" err="1">
                  <a:latin typeface="Calibri" pitchFamily="34" charset="0"/>
                </a:rPr>
                <a:t>Modiin</a:t>
              </a:r>
              <a:r>
                <a:rPr lang="en-US" sz="2800" b="1" dirty="0">
                  <a:latin typeface="Calibri" pitchFamily="34" charset="0"/>
                </a:rPr>
                <a:t> </a:t>
              </a:r>
              <a:r>
                <a:rPr lang="en-US" sz="2800" b="1" dirty="0" err="1">
                  <a:latin typeface="Calibri" pitchFamily="34" charset="0"/>
                </a:rPr>
                <a:t>Ilit</a:t>
              </a:r>
              <a:endParaRPr lang="en-US" sz="2800" b="1" dirty="0">
                <a:latin typeface="Calibri" pitchFamily="34" charset="0"/>
              </a:endParaRPr>
            </a:p>
          </p:txBody>
        </p:sp>
        <p:sp>
          <p:nvSpPr>
            <p:cNvPr id="7177" name="TextBox 6"/>
            <p:cNvSpPr txBox="1">
              <a:spLocks noChangeArrowheads="1"/>
            </p:cNvSpPr>
            <p:nvPr/>
          </p:nvSpPr>
          <p:spPr bwMode="auto">
            <a:xfrm>
              <a:off x="533400" y="2463800"/>
              <a:ext cx="2551019" cy="523220"/>
            </a:xfrm>
            <a:prstGeom prst="rect">
              <a:avLst/>
            </a:prstGeom>
            <a:noFill/>
            <a:ln w="9525">
              <a:noFill/>
              <a:miter lim="800000"/>
              <a:headEnd/>
              <a:tailEnd/>
            </a:ln>
          </p:spPr>
          <p:txBody>
            <a:bodyPr wrap="none">
              <a:spAutoFit/>
            </a:bodyPr>
            <a:lstStyle/>
            <a:p>
              <a:r>
                <a:rPr lang="en-US" sz="2800" b="1" dirty="0">
                  <a:latin typeface="Calibri" pitchFamily="34" charset="0"/>
                </a:rPr>
                <a:t>Ma’ale Adumim</a:t>
              </a:r>
            </a:p>
          </p:txBody>
        </p:sp>
        <p:sp>
          <p:nvSpPr>
            <p:cNvPr id="7178" name="TextBox 7"/>
            <p:cNvSpPr txBox="1">
              <a:spLocks noChangeArrowheads="1"/>
            </p:cNvSpPr>
            <p:nvPr/>
          </p:nvSpPr>
          <p:spPr bwMode="auto">
            <a:xfrm>
              <a:off x="533400" y="2895600"/>
              <a:ext cx="1933094" cy="523220"/>
            </a:xfrm>
            <a:prstGeom prst="rect">
              <a:avLst/>
            </a:prstGeom>
            <a:noFill/>
            <a:ln w="9525">
              <a:noFill/>
              <a:miter lim="800000"/>
              <a:headEnd/>
              <a:tailEnd/>
            </a:ln>
          </p:spPr>
          <p:txBody>
            <a:bodyPr wrap="none">
              <a:spAutoFit/>
            </a:bodyPr>
            <a:lstStyle/>
            <a:p>
              <a:r>
                <a:rPr lang="en-US" sz="2800" b="1" dirty="0">
                  <a:latin typeface="Calibri" pitchFamily="34" charset="0"/>
                </a:rPr>
                <a:t>Gush </a:t>
              </a:r>
              <a:r>
                <a:rPr lang="en-US" sz="2800" b="1" dirty="0" smtClean="0">
                  <a:latin typeface="Calibri" pitchFamily="34" charset="0"/>
                </a:rPr>
                <a:t>Etzion</a:t>
              </a:r>
              <a:endParaRPr lang="en-US" sz="2800" b="1" dirty="0">
                <a:latin typeface="Calibri" pitchFamily="34" charset="0"/>
              </a:endParaRPr>
            </a:p>
          </p:txBody>
        </p:sp>
        <p:cxnSp>
          <p:nvCxnSpPr>
            <p:cNvPr id="12" name="Straight Arrow Connector 11"/>
            <p:cNvCxnSpPr/>
            <p:nvPr/>
          </p:nvCxnSpPr>
          <p:spPr>
            <a:xfrm rot="10800000" flipV="1">
              <a:off x="1600201" y="1828800"/>
              <a:ext cx="5638803" cy="7620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176" idx="3"/>
            </p:cNvCxnSpPr>
            <p:nvPr/>
          </p:nvCxnSpPr>
          <p:spPr>
            <a:xfrm rot="10800000">
              <a:off x="2264965" y="2293610"/>
              <a:ext cx="4288239" cy="44959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2362201" y="3200400"/>
              <a:ext cx="4648203" cy="76200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7182" name="TextBox 30"/>
            <p:cNvSpPr txBox="1">
              <a:spLocks noChangeArrowheads="1"/>
            </p:cNvSpPr>
            <p:nvPr/>
          </p:nvSpPr>
          <p:spPr bwMode="auto">
            <a:xfrm>
              <a:off x="533400" y="1066800"/>
              <a:ext cx="1946367" cy="523220"/>
            </a:xfrm>
            <a:prstGeom prst="rect">
              <a:avLst/>
            </a:prstGeom>
            <a:noFill/>
            <a:ln w="9525">
              <a:noFill/>
              <a:miter lim="800000"/>
              <a:headEnd/>
              <a:tailEnd/>
            </a:ln>
          </p:spPr>
          <p:txBody>
            <a:bodyPr wrap="none">
              <a:spAutoFit/>
            </a:bodyPr>
            <a:lstStyle/>
            <a:p>
              <a:r>
                <a:rPr lang="en-US" sz="2800" b="1" u="sng" dirty="0">
                  <a:latin typeface="Calibri" pitchFamily="34" charset="0"/>
                </a:rPr>
                <a:t>Major Blocs</a:t>
              </a:r>
            </a:p>
          </p:txBody>
        </p:sp>
      </p:grpSp>
      <p:pic>
        <p:nvPicPr>
          <p:cNvPr id="145409" name="Picture 1"/>
          <p:cNvPicPr>
            <a:picLocks noChangeAspect="1" noChangeArrowheads="1"/>
          </p:cNvPicPr>
          <p:nvPr/>
        </p:nvPicPr>
        <p:blipFill>
          <a:blip r:embed="rId4" cstate="screen"/>
          <a:srcRect/>
          <a:stretch>
            <a:fillRect/>
          </a:stretch>
        </p:blipFill>
        <p:spPr bwMode="auto">
          <a:xfrm>
            <a:off x="3200400" y="28680"/>
            <a:ext cx="2242221" cy="2257320"/>
          </a:xfrm>
          <a:prstGeom prst="rect">
            <a:avLst/>
          </a:prstGeom>
          <a:noFill/>
          <a:ln w="9525">
            <a:noFill/>
            <a:miter lim="800000"/>
            <a:headEnd/>
            <a:tailEnd/>
          </a:ln>
        </p:spPr>
      </p:pic>
      <p:sp>
        <p:nvSpPr>
          <p:cNvPr id="36" name="Title 35"/>
          <p:cNvSpPr>
            <a:spLocks noGrp="1"/>
          </p:cNvSpPr>
          <p:nvPr>
            <p:ph type="title"/>
          </p:nvPr>
        </p:nvSpPr>
        <p:spPr>
          <a:xfrm>
            <a:off x="152400" y="304800"/>
            <a:ext cx="3200400" cy="1143000"/>
          </a:xfrm>
        </p:spPr>
        <p:txBody>
          <a:bodyPr/>
          <a:lstStyle/>
          <a:p>
            <a:pPr algn="l"/>
            <a:r>
              <a:rPr lang="en-US" dirty="0" smtClean="0"/>
              <a:t>Where?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3366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3366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t>Summary</a:t>
            </a:r>
          </a:p>
        </p:txBody>
      </p:sp>
      <p:sp>
        <p:nvSpPr>
          <p:cNvPr id="3" name="Content Placeholder 2"/>
          <p:cNvSpPr>
            <a:spLocks noGrp="1"/>
          </p:cNvSpPr>
          <p:nvPr>
            <p:ph idx="1"/>
          </p:nvPr>
        </p:nvSpPr>
        <p:spPr>
          <a:xfrm>
            <a:off x="457200" y="1600200"/>
            <a:ext cx="8458200" cy="4525963"/>
          </a:xfrm>
        </p:spPr>
        <p:txBody>
          <a:bodyPr/>
          <a:lstStyle/>
          <a:p>
            <a:pPr eaLnBrk="1" hangingPunct="1"/>
            <a:r>
              <a:rPr lang="en-US" dirty="0" smtClean="0"/>
              <a:t>Judea and Samaria are the cradle of Jewish civilization, with deep religious significance</a:t>
            </a:r>
          </a:p>
          <a:p>
            <a:pPr eaLnBrk="1" hangingPunct="1"/>
            <a:r>
              <a:rPr lang="en-US" dirty="0" smtClean="0"/>
              <a:t>Settlements are Jewish cities, towns and communities in the West Bank</a:t>
            </a:r>
          </a:p>
          <a:p>
            <a:pPr eaLnBrk="1" hangingPunct="1"/>
            <a:r>
              <a:rPr lang="en-US" dirty="0" smtClean="0"/>
              <a:t>Settlements are politically contentious, but </a:t>
            </a:r>
            <a:r>
              <a:rPr lang="en-US" b="1" i="1" dirty="0" smtClean="0"/>
              <a:t>not </a:t>
            </a:r>
            <a:r>
              <a:rPr lang="en-US" dirty="0" smtClean="0"/>
              <a:t>illegal</a:t>
            </a:r>
          </a:p>
          <a:p>
            <a:pPr eaLnBrk="1" hangingPunct="1"/>
            <a:r>
              <a:rPr lang="en-US" dirty="0" smtClean="0"/>
              <a:t>Settlements are </a:t>
            </a:r>
            <a:r>
              <a:rPr lang="en-US" b="1" i="1" dirty="0" smtClean="0"/>
              <a:t>not </a:t>
            </a:r>
            <a:r>
              <a:rPr lang="en-US" dirty="0" smtClean="0"/>
              <a:t>an obstacle to peace</a:t>
            </a:r>
          </a:p>
          <a:p>
            <a:pPr eaLnBrk="1" hangingPunct="1"/>
            <a:r>
              <a:rPr lang="en-US" dirty="0" smtClean="0"/>
              <a:t>Settlements do </a:t>
            </a:r>
            <a:r>
              <a:rPr lang="en-US" b="1" i="1" dirty="0" smtClean="0"/>
              <a:t>not </a:t>
            </a:r>
            <a:r>
              <a:rPr lang="en-US" dirty="0" smtClean="0"/>
              <a:t>preclude the establishment of a future Palestinian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screen"/>
          <a:srcRect t="2850" b="28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West Bank</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Cradle of Jewish civilization and peoplehood</a:t>
            </a:r>
          </a:p>
          <a:p>
            <a:r>
              <a:rPr lang="en-US" dirty="0" smtClean="0"/>
              <a:t>Historic and religious Jewish significance</a:t>
            </a:r>
          </a:p>
          <a:p>
            <a:r>
              <a:rPr lang="en-US" dirty="0" smtClean="0"/>
              <a:t>British Mandate 1917-1948</a:t>
            </a:r>
          </a:p>
          <a:p>
            <a:r>
              <a:rPr lang="en-US" dirty="0" smtClean="0"/>
              <a:t>Occupied by Jordan 1948-1967</a:t>
            </a:r>
          </a:p>
          <a:p>
            <a:r>
              <a:rPr lang="en-US" dirty="0" smtClean="0"/>
              <a:t>Captured by Israel in Six Day War</a:t>
            </a:r>
          </a:p>
          <a:p>
            <a:r>
              <a:rPr lang="en-US" dirty="0" smtClean="0"/>
              <a:t>No sovereign nation claims territory</a:t>
            </a:r>
          </a:p>
          <a:p>
            <a:r>
              <a:rPr lang="en-US" dirty="0" smtClean="0"/>
              <a:t>Area for future Palestinian state according to 1993 Oslo Accords</a:t>
            </a:r>
          </a:p>
          <a:p>
            <a:r>
              <a:rPr lang="en-US" dirty="0" smtClean="0"/>
              <a:t>“Occupied” or “disputed” territory?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How Much Land Is At Stake?</a:t>
            </a:r>
            <a:endParaRPr lang="en-US" dirty="0"/>
          </a:p>
        </p:txBody>
      </p:sp>
      <p:graphicFrame>
        <p:nvGraphicFramePr>
          <p:cNvPr id="4" name="Content Placeholder 3"/>
          <p:cNvGraphicFramePr>
            <a:graphicFrameLocks noGrp="1"/>
          </p:cNvGraphicFramePr>
          <p:nvPr>
            <p:ph idx="1"/>
          </p:nvPr>
        </p:nvGraphicFramePr>
        <p:xfrm>
          <a:off x="-495300" y="1219200"/>
          <a:ext cx="101346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95400" y="4724400"/>
            <a:ext cx="3886200" cy="646331"/>
          </a:xfrm>
          <a:prstGeom prst="rect">
            <a:avLst/>
          </a:prstGeom>
          <a:noFill/>
        </p:spPr>
        <p:txBody>
          <a:bodyPr wrap="square" rtlCol="0">
            <a:spAutoFit/>
          </a:bodyPr>
          <a:lstStyle/>
          <a:p>
            <a:r>
              <a:rPr lang="en-US" sz="2000" b="1" dirty="0" smtClean="0">
                <a:solidFill>
                  <a:schemeClr val="bg2">
                    <a:lumMod val="75000"/>
                  </a:schemeClr>
                </a:solidFill>
              </a:rPr>
              <a:t>Palestinian &amp; Empty Land:</a:t>
            </a:r>
          </a:p>
          <a:p>
            <a:r>
              <a:rPr lang="en-US" sz="1600" b="1" dirty="0" smtClean="0">
                <a:solidFill>
                  <a:schemeClr val="bg2">
                    <a:lumMod val="75000"/>
                  </a:schemeClr>
                </a:solidFill>
              </a:rPr>
              <a:t>&gt; 95% of West Bank Area </a:t>
            </a:r>
            <a:r>
              <a:rPr lang="en-US" sz="1600" dirty="0" smtClean="0">
                <a:solidFill>
                  <a:schemeClr val="bg2">
                    <a:lumMod val="75000"/>
                  </a:schemeClr>
                </a:solidFill>
              </a:rPr>
              <a:t>(5,902 Km</a:t>
            </a:r>
            <a:r>
              <a:rPr lang="en-US" sz="1600" baseline="30000" dirty="0" smtClean="0">
                <a:solidFill>
                  <a:schemeClr val="bg2">
                    <a:lumMod val="75000"/>
                  </a:schemeClr>
                </a:solidFill>
              </a:rPr>
              <a:t>2</a:t>
            </a:r>
            <a:r>
              <a:rPr lang="en-US" sz="1600" dirty="0" smtClean="0">
                <a:solidFill>
                  <a:schemeClr val="bg2">
                    <a:lumMod val="75000"/>
                  </a:schemeClr>
                </a:solidFill>
              </a:rPr>
              <a:t>)</a:t>
            </a:r>
            <a:endParaRPr lang="en-US" sz="1600" dirty="0">
              <a:solidFill>
                <a:schemeClr val="bg2">
                  <a:lumMod val="75000"/>
                </a:schemeClr>
              </a:solidFill>
            </a:endParaRPr>
          </a:p>
        </p:txBody>
      </p:sp>
      <p:sp>
        <p:nvSpPr>
          <p:cNvPr id="7" name="TextBox 6"/>
          <p:cNvSpPr txBox="1"/>
          <p:nvPr/>
        </p:nvSpPr>
        <p:spPr>
          <a:xfrm>
            <a:off x="762000" y="1600200"/>
            <a:ext cx="3962400" cy="646331"/>
          </a:xfrm>
          <a:prstGeom prst="rect">
            <a:avLst/>
          </a:prstGeom>
          <a:noFill/>
        </p:spPr>
        <p:txBody>
          <a:bodyPr wrap="square" rtlCol="0">
            <a:spAutoFit/>
          </a:bodyPr>
          <a:lstStyle/>
          <a:p>
            <a:r>
              <a:rPr lang="en-US" sz="2000" b="1" dirty="0" smtClean="0"/>
              <a:t>Israeli Settlements:</a:t>
            </a:r>
          </a:p>
          <a:p>
            <a:r>
              <a:rPr lang="en-US" sz="1600" b="1" dirty="0" smtClean="0"/>
              <a:t>&lt; 5% of West Bank area </a:t>
            </a:r>
            <a:r>
              <a:rPr lang="en-US" sz="1600" dirty="0" smtClean="0"/>
              <a:t>(293 Km</a:t>
            </a:r>
            <a:r>
              <a:rPr lang="en-US" sz="1600" baseline="30000" dirty="0" smtClean="0"/>
              <a:t>2</a:t>
            </a:r>
            <a:r>
              <a:rPr lang="en-US" sz="1600" dirty="0" smtClean="0"/>
              <a:t>)</a:t>
            </a:r>
            <a:endParaRPr lang="en-US" sz="1600" dirty="0"/>
          </a:p>
        </p:txBody>
      </p:sp>
      <p:sp>
        <p:nvSpPr>
          <p:cNvPr id="9" name="TextBox 8"/>
          <p:cNvSpPr txBox="1"/>
          <p:nvPr/>
        </p:nvSpPr>
        <p:spPr>
          <a:xfrm>
            <a:off x="6019800" y="5181600"/>
            <a:ext cx="2903359" cy="1200329"/>
          </a:xfrm>
          <a:prstGeom prst="rect">
            <a:avLst/>
          </a:prstGeom>
          <a:noFill/>
        </p:spPr>
        <p:txBody>
          <a:bodyPr wrap="none" rtlCol="0">
            <a:spAutoFit/>
          </a:bodyPr>
          <a:lstStyle/>
          <a:p>
            <a:r>
              <a:rPr lang="en-US" b="1" i="1" dirty="0" smtClean="0"/>
              <a:t>80% of Jewish settlers</a:t>
            </a:r>
            <a:br>
              <a:rPr lang="en-US" b="1" i="1" dirty="0" smtClean="0"/>
            </a:br>
            <a:r>
              <a:rPr lang="en-US" b="1" i="1" dirty="0" smtClean="0"/>
              <a:t>live in 43 communities </a:t>
            </a:r>
            <a:br>
              <a:rPr lang="en-US" b="1" i="1" dirty="0" smtClean="0"/>
            </a:br>
            <a:r>
              <a:rPr lang="en-US" b="1" i="1" dirty="0" smtClean="0"/>
              <a:t>adjacent to “Green Line”</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aale_adumim"/>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8195" name="Title 5"/>
          <p:cNvSpPr>
            <a:spLocks noGrp="1"/>
          </p:cNvSpPr>
          <p:nvPr>
            <p:ph type="title"/>
          </p:nvPr>
        </p:nvSpPr>
        <p:spPr/>
        <p:txBody>
          <a:bodyPr/>
          <a:lstStyle/>
          <a:p>
            <a:pPr eaLnBrk="1" hangingPunct="1"/>
            <a:r>
              <a:rPr lang="en-US" b="1" smtClean="0"/>
              <a:t>Ma’ale Adumim (pop. 34,000)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ile:Arieal, Shomron(Storms 04).jpg">
            <a:hlinkClick r:id="rId3"/>
          </p:cNvPr>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9219" name="Title 5"/>
          <p:cNvSpPr>
            <a:spLocks noGrp="1"/>
          </p:cNvSpPr>
          <p:nvPr>
            <p:ph type="title"/>
          </p:nvPr>
        </p:nvSpPr>
        <p:spPr/>
        <p:txBody>
          <a:bodyPr/>
          <a:lstStyle/>
          <a:p>
            <a:pPr eaLnBrk="1" hangingPunct="1"/>
            <a:r>
              <a:rPr lang="en-US" b="1" smtClean="0">
                <a:solidFill>
                  <a:schemeClr val="bg2"/>
                </a:solidFill>
              </a:rPr>
              <a:t>Ariel (pop. 19,000)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5001</Words>
  <Application>Microsoft Office PowerPoint</Application>
  <PresentationFormat>On-screen Show (4:3)</PresentationFormat>
  <Paragraphs>400</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Image</vt:lpstr>
      <vt:lpstr>Settlements</vt:lpstr>
      <vt:lpstr>Agenda</vt:lpstr>
      <vt:lpstr>I. What Are “Settlements”?</vt:lpstr>
      <vt:lpstr>Jewish Communities on the West Bank (Judea &amp; Samaria)</vt:lpstr>
      <vt:lpstr>Where?</vt:lpstr>
      <vt:lpstr>The West Bank</vt:lpstr>
      <vt:lpstr>How Much Land Is At Stake?</vt:lpstr>
      <vt:lpstr>Ma’ale Adumim (pop. 34,000)</vt:lpstr>
      <vt:lpstr>Ariel (pop. 19,000)</vt:lpstr>
      <vt:lpstr>Jewish Communities Lost in the War of Independence (1947-1949)</vt:lpstr>
      <vt:lpstr>Beitar Illit (pop. 26,000)</vt:lpstr>
      <vt:lpstr>Efrat (pop. 8,500)</vt:lpstr>
      <vt:lpstr>Kfar Etzion (pop. 400)</vt:lpstr>
      <vt:lpstr>Kibbutz Kalia (pop. 300)</vt:lpstr>
      <vt:lpstr>Kibbutz Beit HaArava (pop. 100)</vt:lpstr>
      <vt:lpstr>Slide 16</vt:lpstr>
      <vt:lpstr>Gilo Neighborhood, Jerusalem</vt:lpstr>
      <vt:lpstr>Pisgat Zeev Neighborhood, Jerusalem</vt:lpstr>
      <vt:lpstr>Jewish Quarter, Jerusalem</vt:lpstr>
      <vt:lpstr>Hebrew University of Jerusalem Mount Scopus Campus</vt:lpstr>
      <vt:lpstr>Outpost: Almog (pop. 150)</vt:lpstr>
      <vt:lpstr>Outpost: Kfar Eldad</vt:lpstr>
      <vt:lpstr>II. Why Were the Settlements Built?</vt:lpstr>
      <vt:lpstr>Historical &amp; Religious Connection</vt:lpstr>
      <vt:lpstr>Security Considerations</vt:lpstr>
      <vt:lpstr>Highway #6</vt:lpstr>
      <vt:lpstr>Slide 27</vt:lpstr>
      <vt:lpstr>Slide 28</vt:lpstr>
      <vt:lpstr>III. Are Settlements Illegal?</vt:lpstr>
      <vt:lpstr>III. Are Settlements Illegal?</vt:lpstr>
      <vt:lpstr>Balfour Declaration (1917)</vt:lpstr>
      <vt:lpstr>San Remo Conference (1920)</vt:lpstr>
      <vt:lpstr>British Mandate for Palestine  (1922)</vt:lpstr>
      <vt:lpstr>Israel’s Declaration of Independence (1948)</vt:lpstr>
      <vt:lpstr>Fourth Geneva Convention (1949)</vt:lpstr>
      <vt:lpstr>Fourth Geneva Convention (con’t)</vt:lpstr>
      <vt:lpstr>Legal Status of the West Bank</vt:lpstr>
      <vt:lpstr>IV. Are Settlements an Obstacle to Peace?</vt:lpstr>
      <vt:lpstr>IV. Are Settlements an Obstacle To Peace?</vt:lpstr>
      <vt:lpstr>Yamit (evacuated 1982)</vt:lpstr>
      <vt:lpstr>Ofira (evacuated 1982)</vt:lpstr>
      <vt:lpstr>Neve Dekalim (evacuated 2005)</vt:lpstr>
      <vt:lpstr>Kfar Darom (evacuated 2005)</vt:lpstr>
      <vt:lpstr>A Painful Sacrifice</vt:lpstr>
      <vt:lpstr>What Will Happen To the Settlements Under a Future “Two-State Solution”?</vt:lpstr>
      <vt:lpstr>Incorporated Into Israel?</vt:lpstr>
      <vt:lpstr>Land Swaps?</vt:lpstr>
      <vt:lpstr>Remain in a Future Palestine?</vt:lpstr>
      <vt:lpstr>Evacuated?</vt:lpstr>
      <vt:lpstr>Summary</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Settlements</dc:title>
  <dc:creator>Nevet</dc:creator>
  <cp:lastModifiedBy>Nevet</cp:lastModifiedBy>
  <cp:revision>214</cp:revision>
  <dcterms:created xsi:type="dcterms:W3CDTF">2011-02-06T17:29:33Z</dcterms:created>
  <dcterms:modified xsi:type="dcterms:W3CDTF">2011-04-27T00:08:12Z</dcterms:modified>
</cp:coreProperties>
</file>