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
  </p:notesMasterIdLst>
  <p:handoutMasterIdLst>
    <p:handoutMasterId r:id="rId7"/>
  </p:handoutMasterIdLst>
  <p:sldIdLst>
    <p:sldId id="257" r:id="rId2"/>
    <p:sldId id="261" r:id="rId3"/>
    <p:sldId id="260" r:id="rId4"/>
    <p:sldId id="258" r:id="rId5"/>
  </p:sldIdLst>
  <p:sldSz cx="9144000" cy="6858000" type="screen4x3"/>
  <p:notesSz cx="6858000" cy="90805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1C54"/>
    <a:srgbClr val="262674"/>
    <a:srgbClr val="DDDDDD"/>
    <a:srgbClr val="D3EBED"/>
    <a:srgbClr val="FF0000"/>
    <a:srgbClr val="990000"/>
    <a:srgbClr val="0066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39" autoAdjust="0"/>
    <p:restoredTop sz="74372" autoAdjust="0"/>
  </p:normalViewPr>
  <p:slideViewPr>
    <p:cSldViewPr showGuides="1">
      <p:cViewPr varScale="1">
        <p:scale>
          <a:sx n="83" d="100"/>
          <a:sy n="83" d="100"/>
        </p:scale>
        <p:origin x="-1062" y="-78"/>
      </p:cViewPr>
      <p:guideLst>
        <p:guide orient="horz" pos="4168"/>
        <p:guide pos="2784"/>
        <p:guide pos="5653"/>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p:scale>
          <a:sx n="85" d="100"/>
          <a:sy n="85" d="100"/>
        </p:scale>
        <p:origin x="-1182" y="354"/>
      </p:cViewPr>
      <p:guideLst>
        <p:guide orient="horz" pos="2860"/>
        <p:guide pos="2160"/>
      </p:guideLst>
    </p:cSldViewPr>
  </p:notesViewPr>
  <p:gridSpacing cx="77716063" cy="77716063"/>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cs typeface="Arial" pitchFamily="34" charset="0"/>
              </a:defRPr>
            </a:lvl1pPr>
          </a:lstStyle>
          <a:p>
            <a:pPr>
              <a:defRPr/>
            </a:pPr>
            <a:endParaRPr lang="en-US"/>
          </a:p>
        </p:txBody>
      </p:sp>
      <p:sp>
        <p:nvSpPr>
          <p:cNvPr id="119811" name="Rectangle 3"/>
          <p:cNvSpPr>
            <a:spLocks noGrp="1" noChangeArrowheads="1"/>
          </p:cNvSpPr>
          <p:nvPr>
            <p:ph type="dt" sz="quarter" idx="1"/>
          </p:nvPr>
        </p:nvSpPr>
        <p:spPr bwMode="auto">
          <a:xfrm>
            <a:off x="3884613"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cs typeface="Arial" pitchFamily="34" charset="0"/>
              </a:defRPr>
            </a:lvl1pPr>
          </a:lstStyle>
          <a:p>
            <a:pPr>
              <a:defRPr/>
            </a:pPr>
            <a:endParaRPr lang="en-US"/>
          </a:p>
        </p:txBody>
      </p:sp>
      <p:sp>
        <p:nvSpPr>
          <p:cNvPr id="119812" name="Rectangle 4"/>
          <p:cNvSpPr>
            <a:spLocks noGrp="1" noChangeArrowheads="1"/>
          </p:cNvSpPr>
          <p:nvPr>
            <p:ph type="ftr" sz="quarter" idx="2"/>
          </p:nvPr>
        </p:nvSpPr>
        <p:spPr bwMode="auto">
          <a:xfrm>
            <a:off x="0" y="8624888"/>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cs typeface="Arial" pitchFamily="34" charset="0"/>
              </a:defRPr>
            </a:lvl1pPr>
          </a:lstStyle>
          <a:p>
            <a:pPr>
              <a:defRPr/>
            </a:pPr>
            <a:endParaRPr lang="en-US"/>
          </a:p>
        </p:txBody>
      </p:sp>
      <p:sp>
        <p:nvSpPr>
          <p:cNvPr id="119813" name="Rectangle 5"/>
          <p:cNvSpPr>
            <a:spLocks noGrp="1" noChangeArrowheads="1"/>
          </p:cNvSpPr>
          <p:nvPr>
            <p:ph type="sldNum" sz="quarter" idx="3"/>
          </p:nvPr>
        </p:nvSpPr>
        <p:spPr bwMode="auto">
          <a:xfrm>
            <a:off x="3884613" y="8624888"/>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cs typeface="Arial" pitchFamily="34" charset="0"/>
              </a:defRPr>
            </a:lvl1pPr>
          </a:lstStyle>
          <a:p>
            <a:pPr>
              <a:defRPr/>
            </a:pPr>
            <a:fld id="{C7B7FA90-209A-4804-8303-D340315B1EDB}"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cs typeface="Arial" pitchFamily="34" charset="0"/>
              </a:defRPr>
            </a:lvl1pPr>
          </a:lstStyle>
          <a:p>
            <a:pPr>
              <a:defRPr/>
            </a:pPr>
            <a:endParaRPr lang="en-US"/>
          </a:p>
        </p:txBody>
      </p:sp>
      <p:sp>
        <p:nvSpPr>
          <p:cNvPr id="58371" name="Rectangle 3"/>
          <p:cNvSpPr>
            <a:spLocks noGrp="1" noChangeArrowheads="1"/>
          </p:cNvSpPr>
          <p:nvPr>
            <p:ph type="dt" idx="1"/>
          </p:nvPr>
        </p:nvSpPr>
        <p:spPr bwMode="auto">
          <a:xfrm>
            <a:off x="3884613"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cs typeface="Arial" pitchFamily="34" charset="0"/>
              </a:defRPr>
            </a:lvl1pPr>
          </a:lstStyle>
          <a:p>
            <a:pPr>
              <a:defRPr/>
            </a:pPr>
            <a:endParaRPr lang="en-US"/>
          </a:p>
        </p:txBody>
      </p:sp>
      <p:sp>
        <p:nvSpPr>
          <p:cNvPr id="6148" name="Rectangle 4"/>
          <p:cNvSpPr>
            <a:spLocks noRot="1" noChangeArrowheads="1" noTextEdit="1"/>
          </p:cNvSpPr>
          <p:nvPr>
            <p:ph type="sldImg" idx="2"/>
          </p:nvPr>
        </p:nvSpPr>
        <p:spPr bwMode="auto">
          <a:xfrm>
            <a:off x="1158875" y="681038"/>
            <a:ext cx="4540250" cy="3405187"/>
          </a:xfrm>
          <a:prstGeom prst="rect">
            <a:avLst/>
          </a:prstGeom>
          <a:noFill/>
          <a:ln w="9525">
            <a:solidFill>
              <a:srgbClr val="000000"/>
            </a:solidFill>
            <a:miter lim="800000"/>
            <a:headEnd/>
            <a:tailEnd/>
          </a:ln>
        </p:spPr>
      </p:sp>
      <p:sp>
        <p:nvSpPr>
          <p:cNvPr id="58373" name="Rectangle 5"/>
          <p:cNvSpPr>
            <a:spLocks noGrp="1" noChangeArrowheads="1"/>
          </p:cNvSpPr>
          <p:nvPr>
            <p:ph type="body" sz="quarter" idx="3"/>
          </p:nvPr>
        </p:nvSpPr>
        <p:spPr bwMode="auto">
          <a:xfrm>
            <a:off x="685800" y="4313238"/>
            <a:ext cx="5486400" cy="408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8374" name="Rectangle 6"/>
          <p:cNvSpPr>
            <a:spLocks noGrp="1" noChangeArrowheads="1"/>
          </p:cNvSpPr>
          <p:nvPr>
            <p:ph type="ftr" sz="quarter" idx="4"/>
          </p:nvPr>
        </p:nvSpPr>
        <p:spPr bwMode="auto">
          <a:xfrm>
            <a:off x="0" y="8624888"/>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cs typeface="Arial" pitchFamily="34" charset="0"/>
              </a:defRPr>
            </a:lvl1pPr>
          </a:lstStyle>
          <a:p>
            <a:pPr>
              <a:defRPr/>
            </a:pPr>
            <a:endParaRPr lang="en-US"/>
          </a:p>
        </p:txBody>
      </p:sp>
      <p:sp>
        <p:nvSpPr>
          <p:cNvPr id="58375" name="Rectangle 7"/>
          <p:cNvSpPr>
            <a:spLocks noGrp="1" noChangeArrowheads="1"/>
          </p:cNvSpPr>
          <p:nvPr>
            <p:ph type="sldNum" sz="quarter" idx="5"/>
          </p:nvPr>
        </p:nvSpPr>
        <p:spPr bwMode="auto">
          <a:xfrm>
            <a:off x="3733800" y="8502650"/>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cs typeface="Arial" pitchFamily="34" charset="0"/>
              </a:defRPr>
            </a:lvl1pPr>
          </a:lstStyle>
          <a:p>
            <a:pPr>
              <a:defRPr/>
            </a:pPr>
            <a:fld id="{161BE63B-043E-46BD-9690-92FE5E7BE16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news.bbc.co.uk/2/hi/middle_east/294051.stm" TargetMode="External"/><Relationship Id="rId3" Type="http://schemas.openxmlformats.org/officeDocument/2006/relationships/hyperlink" Target="http://elyon1.court.gov.il/heb/cv/fe_html_out/judges/k_hayim/106795700.htm" TargetMode="External"/><Relationship Id="rId7" Type="http://schemas.openxmlformats.org/officeDocument/2006/relationships/hyperlink" Target="http://www.jewishagency.org/"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www.jsc.nasa.gov/Bios/PS/ramon.html" TargetMode="External"/><Relationship Id="rId5" Type="http://schemas.openxmlformats.org/officeDocument/2006/relationships/hyperlink" Target="http://nobelprize.org/nobel_prizes/economics/laureates/" TargetMode="External"/><Relationship Id="rId4" Type="http://schemas.openxmlformats.org/officeDocument/2006/relationships/hyperlink" Target="http://www.powerlineblog.com/archives/014884.php" TargetMode="External"/><Relationship Id="rId9" Type="http://schemas.openxmlformats.org/officeDocument/2006/relationships/hyperlink" Target="http://www.utsa.edu/today/2006/09/zevadia.cfm"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israel21c.org/bin/en.jsp?enDispWho=Articles%5El878&amp;enDispWhat=object"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www.integrity-app.com/overview.html" TargetMode="External"/><Relationship Id="rId5" Type="http://schemas.openxmlformats.org/officeDocument/2006/relationships/hyperlink" Target="http://www.israel21c.com/bin/en.jsp?enDispWho=Articles%5El1226&amp;enDispWhat=object" TargetMode="External"/><Relationship Id="rId4" Type="http://schemas.openxmlformats.org/officeDocument/2006/relationships/hyperlink" Target="http://www.firstcareproducts.co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1F092DD9-C87F-4F94-92FF-92B3C913D91C}" type="slidenum">
              <a:rPr lang="en-US" smtClean="0">
                <a:latin typeface="Arial" charset="0"/>
                <a:cs typeface="Arial" charset="0"/>
              </a:rPr>
              <a:pPr/>
              <a:t>1</a:t>
            </a:fld>
            <a:endParaRPr lang="en-US" smtClean="0">
              <a:latin typeface="Arial" charset="0"/>
              <a:cs typeface="Arial" charset="0"/>
            </a:endParaRPr>
          </a:p>
        </p:txBody>
      </p:sp>
      <p:sp>
        <p:nvSpPr>
          <p:cNvPr id="7171" name="Rectangle 2"/>
          <p:cNvSpPr>
            <a:spLocks noRo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r>
              <a:rPr lang="en-US" dirty="0" smtClean="0">
                <a:latin typeface="Arial" pitchFamily="34" charset="0"/>
                <a:cs typeface="Arial" pitchFamily="34" charset="0"/>
              </a:rPr>
              <a:t>In Israel, you’ll find ancient structures, attesting to Jewish civilizations from thousands of years ago (the </a:t>
            </a:r>
            <a:r>
              <a:rPr lang="en-US" i="1" dirty="0" err="1" smtClean="0">
                <a:latin typeface="Arial" pitchFamily="34" charset="0"/>
                <a:cs typeface="Arial" pitchFamily="34" charset="0"/>
              </a:rPr>
              <a:t>Kotel</a:t>
            </a:r>
            <a:r>
              <a:rPr lang="en-US" dirty="0" smtClean="0">
                <a:latin typeface="Arial" pitchFamily="34" charset="0"/>
                <a:cs typeface="Arial" pitchFamily="34" charset="0"/>
              </a:rPr>
              <a:t> or Western Wall, top left, and Masada, middle row, second from the left) , and gleaming 21</a:t>
            </a:r>
            <a:r>
              <a:rPr lang="en-US" baseline="30000" dirty="0" smtClean="0">
                <a:latin typeface="Arial" pitchFamily="34" charset="0"/>
                <a:cs typeface="Arial" pitchFamily="34" charset="0"/>
              </a:rPr>
              <a:t>st</a:t>
            </a:r>
            <a:r>
              <a:rPr lang="en-US" dirty="0" smtClean="0">
                <a:latin typeface="Arial" pitchFamily="34" charset="0"/>
                <a:cs typeface="Arial" pitchFamily="34" charset="0"/>
              </a:rPr>
              <a:t> Century high-tech high-rises (top row, middle picture).  </a:t>
            </a:r>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r>
              <a:rPr lang="en-US" dirty="0" smtClean="0">
                <a:latin typeface="Arial" pitchFamily="34" charset="0"/>
                <a:cs typeface="Arial" pitchFamily="34" charset="0"/>
              </a:rPr>
              <a:t>In </a:t>
            </a:r>
            <a:r>
              <a:rPr lang="en-US" dirty="0" smtClean="0">
                <a:latin typeface="Arial" pitchFamily="34" charset="0"/>
                <a:cs typeface="Arial" pitchFamily="34" charset="0"/>
              </a:rPr>
              <a:t>Jerusalem, Israelis live in modern apartment buildings (upper right), and also in the restored ancient Jewish Quarter (bottom row, third from the left).  They do their shopping at an open-air produce market (bottom right) or a snazzy mall (above it).  </a:t>
            </a:r>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r>
              <a:rPr lang="en-US" dirty="0" smtClean="0">
                <a:latin typeface="Arial" pitchFamily="34" charset="0"/>
                <a:cs typeface="Arial" pitchFamily="34" charset="0"/>
              </a:rPr>
              <a:t>The </a:t>
            </a:r>
            <a:r>
              <a:rPr lang="en-US" dirty="0" smtClean="0">
                <a:latin typeface="Arial" pitchFamily="34" charset="0"/>
                <a:cs typeface="Arial" pitchFamily="34" charset="0"/>
              </a:rPr>
              <a:t>Mediterranean beaches (bottom left) attract locals and tourists in nice weather, which is most of the year; in </a:t>
            </a:r>
            <a:r>
              <a:rPr lang="en-US" dirty="0" err="1" smtClean="0">
                <a:latin typeface="Arial" pitchFamily="34" charset="0"/>
                <a:cs typeface="Arial" pitchFamily="34" charset="0"/>
              </a:rPr>
              <a:t>Eilat</a:t>
            </a:r>
            <a:r>
              <a:rPr lang="en-US" dirty="0" smtClean="0">
                <a:latin typeface="Arial" pitchFamily="34" charset="0"/>
                <a:cs typeface="Arial" pitchFamily="34" charset="0"/>
              </a:rPr>
              <a:t>, on the shore of the Red Sea, there’s an underwater observatory (leftmost, middle picture)—kind of like an aquarium, only the people are in the glass room and the fish are in their natural habitat—and some of the best scuba diving in the world.  </a:t>
            </a:r>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r>
              <a:rPr lang="en-US" dirty="0" smtClean="0">
                <a:latin typeface="Arial" pitchFamily="34" charset="0"/>
                <a:cs typeface="Arial" pitchFamily="34" charset="0"/>
              </a:rPr>
              <a:t>Haifa</a:t>
            </a:r>
            <a:r>
              <a:rPr lang="en-US" dirty="0" smtClean="0">
                <a:latin typeface="Arial" pitchFamily="34" charset="0"/>
                <a:cs typeface="Arial" pitchFamily="34" charset="0"/>
              </a:rPr>
              <a:t>, a port city on the Mediterranean Sea, is home to a Baha’i temple (rightmost, second from top).</a:t>
            </a:r>
          </a:p>
        </p:txBody>
      </p:sp>
      <p:sp>
        <p:nvSpPr>
          <p:cNvPr id="29700" name="Slide Number Placeholder 3"/>
          <p:cNvSpPr>
            <a:spLocks noGrp="1"/>
          </p:cNvSpPr>
          <p:nvPr>
            <p:ph type="sldNum" sz="quarter" idx="5"/>
          </p:nvPr>
        </p:nvSpPr>
        <p:spPr>
          <a:noFill/>
        </p:spPr>
        <p:txBody>
          <a:bodyPr/>
          <a:lstStyle/>
          <a:p>
            <a:fld id="{A1F3DEC6-2091-4C68-8D6B-51B9543FBB12}" type="slidenum">
              <a:rPr lang="en-US" smtClean="0">
                <a:latin typeface="Arial" pitchFamily="34" charset="0"/>
                <a:cs typeface="Arial" pitchFamily="34" charset="0"/>
              </a:rPr>
              <a:pPr/>
              <a:t>2</a:t>
            </a:fld>
            <a:endParaRPr lang="en-US"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xfrm>
            <a:off x="1295400" y="730250"/>
            <a:ext cx="4540250" cy="3405188"/>
          </a:xfrm>
          <a:ln/>
        </p:spPr>
      </p:sp>
      <p:sp>
        <p:nvSpPr>
          <p:cNvPr id="9219" name="Notes Placeholder 2"/>
          <p:cNvSpPr>
            <a:spLocks noGrp="1"/>
          </p:cNvSpPr>
          <p:nvPr>
            <p:ph type="body" idx="1"/>
          </p:nvPr>
        </p:nvSpPr>
        <p:spPr>
          <a:xfrm>
            <a:off x="533400" y="4313238"/>
            <a:ext cx="6172200" cy="4086225"/>
          </a:xfrm>
          <a:ln/>
        </p:spPr>
        <p:txBody>
          <a:bodyPr/>
          <a:lstStyle/>
          <a:p>
            <a:pPr eaLnBrk="1" hangingPunct="1">
              <a:spcBef>
                <a:spcPts val="0"/>
              </a:spcBef>
              <a:spcAft>
                <a:spcPts val="1200"/>
              </a:spcAft>
              <a:buFont typeface="Arial" pitchFamily="34" charset="0"/>
              <a:buChar char="•"/>
              <a:defRPr/>
            </a:pPr>
            <a:r>
              <a:rPr lang="en-US" sz="850" dirty="0" smtClean="0">
                <a:latin typeface="Arial" charset="0"/>
                <a:cs typeface="Arial" charset="0"/>
              </a:rPr>
              <a:t>  Top row, left: </a:t>
            </a:r>
            <a:r>
              <a:rPr lang="en-US" sz="850" dirty="0" smtClean="0"/>
              <a:t>Elias </a:t>
            </a:r>
            <a:r>
              <a:rPr lang="en-US" sz="850" dirty="0" err="1" smtClean="0"/>
              <a:t>Inbram</a:t>
            </a:r>
            <a:r>
              <a:rPr lang="en-US" sz="850" dirty="0" smtClean="0"/>
              <a:t>, Ethiopian-born Israeli diplomat, now on his first assignment to South Africa.  </a:t>
            </a:r>
            <a:r>
              <a:rPr lang="en-US" sz="850" dirty="0" err="1" smtClean="0"/>
              <a:t>Inbram</a:t>
            </a:r>
            <a:r>
              <a:rPr lang="en-US" sz="850" dirty="0" smtClean="0"/>
              <a:t> was 8 years old when his family walked from Ethiopia to Sudan (where he saw a white person for the first time, and assumed the person had some sort of skin disease).  </a:t>
            </a:r>
            <a:r>
              <a:rPr lang="en-US" sz="850" dirty="0" smtClean="0"/>
              <a:t>When they later arrived in Israel, he saw many white people, and learned to accept that they were Jews like him, just with a different skin color….</a:t>
            </a:r>
            <a:r>
              <a:rPr lang="en-US" sz="850" dirty="0" smtClean="0">
                <a:latin typeface="Arial" charset="0"/>
                <a:cs typeface="Arial" charset="0"/>
              </a:rPr>
              <a:t> </a:t>
            </a:r>
            <a:endParaRPr lang="en-US" sz="850" dirty="0" smtClean="0"/>
          </a:p>
          <a:p>
            <a:pPr eaLnBrk="1" hangingPunct="1">
              <a:spcBef>
                <a:spcPts val="0"/>
              </a:spcBef>
              <a:spcAft>
                <a:spcPts val="1200"/>
              </a:spcAft>
              <a:buFont typeface="Arial" pitchFamily="34" charset="0"/>
              <a:buChar char="•"/>
              <a:defRPr/>
            </a:pPr>
            <a:r>
              <a:rPr lang="en-US" sz="850" dirty="0" smtClean="0">
                <a:latin typeface="Arial" charset="0"/>
                <a:cs typeface="Arial" charset="0"/>
              </a:rPr>
              <a:t> Top row, second from right: </a:t>
            </a:r>
            <a:r>
              <a:rPr lang="en-US" sz="850" dirty="0" err="1" smtClean="0">
                <a:latin typeface="Arial" charset="0"/>
                <a:cs typeface="Arial" charset="0"/>
              </a:rPr>
              <a:t>Salim</a:t>
            </a:r>
            <a:r>
              <a:rPr lang="en-US" sz="850" dirty="0" smtClean="0">
                <a:latin typeface="Arial" charset="0"/>
                <a:cs typeface="Arial" charset="0"/>
              </a:rPr>
              <a:t> </a:t>
            </a:r>
            <a:r>
              <a:rPr lang="en-US" sz="850" dirty="0" err="1" smtClean="0">
                <a:latin typeface="Arial" charset="0"/>
                <a:cs typeface="Arial" charset="0"/>
              </a:rPr>
              <a:t>Joubran</a:t>
            </a:r>
            <a:r>
              <a:rPr lang="en-US" sz="850" dirty="0" smtClean="0">
                <a:latin typeface="Arial" charset="0"/>
                <a:cs typeface="Arial" charset="0"/>
              </a:rPr>
              <a:t>, Israeli Supreme Court justice (</a:t>
            </a:r>
            <a:r>
              <a:rPr lang="en-US" sz="850" dirty="0" smtClean="0">
                <a:latin typeface="Arial" charset="0"/>
                <a:cs typeface="Arial" charset="0"/>
                <a:hlinkClick r:id="rId3"/>
              </a:rPr>
              <a:t>http://elyon1.court.gov.il/heb/cv/fe_html_out/judges/k_hayim/106795700.htm</a:t>
            </a:r>
            <a:r>
              <a:rPr lang="en-US" sz="850" dirty="0" smtClean="0">
                <a:latin typeface="Arial" charset="0"/>
                <a:cs typeface="Arial" charset="0"/>
              </a:rPr>
              <a:t>)</a:t>
            </a:r>
          </a:p>
          <a:p>
            <a:pPr eaLnBrk="1" hangingPunct="1">
              <a:spcBef>
                <a:spcPts val="0"/>
              </a:spcBef>
              <a:spcAft>
                <a:spcPts val="1200"/>
              </a:spcAft>
              <a:buFont typeface="Arial" pitchFamily="34" charset="0"/>
              <a:buChar char="•"/>
              <a:defRPr/>
            </a:pPr>
            <a:r>
              <a:rPr lang="en-US" sz="850" dirty="0" smtClean="0">
                <a:latin typeface="Arial" charset="0"/>
                <a:cs typeface="Arial" charset="0"/>
              </a:rPr>
              <a:t>  Top row, right: </a:t>
            </a:r>
            <a:r>
              <a:rPr lang="en-US" sz="850" dirty="0" err="1" smtClean="0">
                <a:latin typeface="Arial" charset="0"/>
                <a:cs typeface="Arial" charset="0"/>
              </a:rPr>
              <a:t>Karnit</a:t>
            </a:r>
            <a:r>
              <a:rPr lang="en-US" sz="850" dirty="0" smtClean="0">
                <a:latin typeface="Arial" charset="0"/>
                <a:cs typeface="Arial" charset="0"/>
              </a:rPr>
              <a:t> </a:t>
            </a:r>
            <a:r>
              <a:rPr lang="en-US" sz="850" dirty="0" err="1" smtClean="0">
                <a:latin typeface="Arial" charset="0"/>
                <a:cs typeface="Arial" charset="0"/>
              </a:rPr>
              <a:t>Goldwasser</a:t>
            </a:r>
            <a:r>
              <a:rPr lang="en-US" sz="850" dirty="0" smtClean="0">
                <a:latin typeface="Arial" charset="0"/>
                <a:cs typeface="Arial" charset="0"/>
              </a:rPr>
              <a:t>, wife of Ehud </a:t>
            </a:r>
            <a:r>
              <a:rPr lang="en-US" sz="850" dirty="0" err="1" smtClean="0">
                <a:latin typeface="Arial" charset="0"/>
                <a:cs typeface="Arial" charset="0"/>
              </a:rPr>
              <a:t>Goldwasser</a:t>
            </a:r>
            <a:r>
              <a:rPr lang="en-US" sz="850" dirty="0" smtClean="0">
                <a:latin typeface="Arial" charset="0"/>
                <a:cs typeface="Arial" charset="0"/>
              </a:rPr>
              <a:t>, kidnapped in July 2006 by Hezbollah in a cross-border raid from Lebanon (</a:t>
            </a:r>
            <a:r>
              <a:rPr lang="en-US" sz="850" dirty="0" smtClean="0">
                <a:latin typeface="Arial" charset="0"/>
                <a:cs typeface="Arial" charset="0"/>
                <a:hlinkClick r:id="rId4"/>
              </a:rPr>
              <a:t>http://www.powerlineblog.com/archives/014884.php</a:t>
            </a:r>
            <a:r>
              <a:rPr lang="en-US" sz="850" dirty="0" smtClean="0">
                <a:latin typeface="Arial" charset="0"/>
                <a:cs typeface="Arial" charset="0"/>
              </a:rPr>
              <a:t>)</a:t>
            </a:r>
          </a:p>
          <a:p>
            <a:pPr eaLnBrk="1" hangingPunct="1">
              <a:spcBef>
                <a:spcPts val="0"/>
              </a:spcBef>
              <a:spcAft>
                <a:spcPts val="1200"/>
              </a:spcAft>
              <a:buFont typeface="Arial" pitchFamily="34" charset="0"/>
              <a:buChar char="•"/>
              <a:defRPr/>
            </a:pPr>
            <a:r>
              <a:rPr lang="en-US" sz="850" dirty="0" smtClean="0">
                <a:latin typeface="Arial" charset="0"/>
                <a:cs typeface="Arial" charset="0"/>
              </a:rPr>
              <a:t>  Second row, right: Prof. Robert </a:t>
            </a:r>
            <a:r>
              <a:rPr lang="en-US" sz="850" dirty="0" err="1" smtClean="0">
                <a:latin typeface="Arial" charset="0"/>
                <a:cs typeface="Arial" charset="0"/>
              </a:rPr>
              <a:t>Aumann</a:t>
            </a:r>
            <a:r>
              <a:rPr lang="en-US" sz="850" dirty="0" smtClean="0">
                <a:latin typeface="Arial" charset="0"/>
                <a:cs typeface="Arial" charset="0"/>
              </a:rPr>
              <a:t> (pronounced </a:t>
            </a:r>
            <a:r>
              <a:rPr lang="en-US" sz="850" i="1" dirty="0" smtClean="0">
                <a:latin typeface="Arial" charset="0"/>
                <a:cs typeface="Arial" charset="0"/>
              </a:rPr>
              <a:t>awe-</a:t>
            </a:r>
            <a:r>
              <a:rPr lang="en-US" sz="850" i="1" dirty="0" err="1" smtClean="0">
                <a:latin typeface="Arial" charset="0"/>
                <a:cs typeface="Arial" charset="0"/>
              </a:rPr>
              <a:t>mun</a:t>
            </a:r>
            <a:r>
              <a:rPr lang="en-US" sz="850" dirty="0" smtClean="0">
                <a:latin typeface="Arial" charset="0"/>
                <a:cs typeface="Arial" charset="0"/>
              </a:rPr>
              <a:t>) of the Hebrew University of Jerusalem, winner of the Nobel Prize in economics for 2005 (</a:t>
            </a:r>
            <a:r>
              <a:rPr lang="en-US" sz="850" dirty="0" smtClean="0">
                <a:latin typeface="Arial" charset="0"/>
                <a:cs typeface="Arial" charset="0"/>
                <a:hlinkClick r:id="rId5"/>
              </a:rPr>
              <a:t>http://nobelprize.org/nobel_prizes/economics/laureates/</a:t>
            </a:r>
            <a:r>
              <a:rPr lang="en-US" sz="850" dirty="0" smtClean="0">
                <a:latin typeface="Arial" charset="0"/>
                <a:cs typeface="Arial" charset="0"/>
              </a:rPr>
              <a:t> 2005/index.html).  </a:t>
            </a:r>
            <a:r>
              <a:rPr lang="en-US" sz="850" dirty="0" err="1" smtClean="0">
                <a:latin typeface="Arial" charset="0"/>
                <a:cs typeface="Arial" charset="0"/>
              </a:rPr>
              <a:t>Aumann</a:t>
            </a:r>
            <a:r>
              <a:rPr lang="en-US" sz="850" dirty="0" smtClean="0">
                <a:latin typeface="Arial" charset="0"/>
                <a:cs typeface="Arial" charset="0"/>
              </a:rPr>
              <a:t> is the fourth Israeli Nobel Prize winner in four years, joining Prof. Daniel </a:t>
            </a:r>
            <a:r>
              <a:rPr lang="en-US" sz="850" dirty="0" err="1" smtClean="0">
                <a:latin typeface="Arial" charset="0"/>
                <a:cs typeface="Arial" charset="0"/>
              </a:rPr>
              <a:t>Kahneman</a:t>
            </a:r>
            <a:r>
              <a:rPr lang="en-US" sz="850" dirty="0" smtClean="0">
                <a:latin typeface="Arial" charset="0"/>
                <a:cs typeface="Arial" charset="0"/>
              </a:rPr>
              <a:t> (Economics 2002) and Profs. </a:t>
            </a:r>
            <a:r>
              <a:rPr lang="en-US" sz="850" dirty="0" err="1" smtClean="0">
                <a:latin typeface="Arial" charset="0"/>
                <a:cs typeface="Arial" charset="0"/>
              </a:rPr>
              <a:t>Avram</a:t>
            </a:r>
            <a:r>
              <a:rPr lang="en-US" sz="850" dirty="0" smtClean="0">
                <a:latin typeface="Arial" charset="0"/>
                <a:cs typeface="Arial" charset="0"/>
              </a:rPr>
              <a:t> </a:t>
            </a:r>
            <a:r>
              <a:rPr lang="en-US" sz="850" dirty="0" err="1" smtClean="0">
                <a:latin typeface="Arial" charset="0"/>
                <a:cs typeface="Arial" charset="0"/>
              </a:rPr>
              <a:t>Hershko</a:t>
            </a:r>
            <a:r>
              <a:rPr lang="en-US" sz="850" dirty="0" smtClean="0">
                <a:latin typeface="Arial" charset="0"/>
                <a:cs typeface="Arial" charset="0"/>
              </a:rPr>
              <a:t> and Prof. Aaron </a:t>
            </a:r>
            <a:r>
              <a:rPr lang="en-US" sz="850" dirty="0" err="1" smtClean="0">
                <a:latin typeface="Arial" charset="0"/>
                <a:cs typeface="Arial" charset="0"/>
              </a:rPr>
              <a:t>Ciechanover</a:t>
            </a:r>
            <a:r>
              <a:rPr lang="en-US" sz="850" dirty="0" smtClean="0">
                <a:latin typeface="Arial" charset="0"/>
                <a:cs typeface="Arial" charset="0"/>
              </a:rPr>
              <a:t> (Chemistry 2004). </a:t>
            </a:r>
          </a:p>
          <a:p>
            <a:pPr eaLnBrk="1" hangingPunct="1">
              <a:spcBef>
                <a:spcPts val="0"/>
              </a:spcBef>
              <a:spcAft>
                <a:spcPts val="1200"/>
              </a:spcAft>
              <a:buFont typeface="Arial" pitchFamily="34" charset="0"/>
              <a:buChar char="•"/>
              <a:defRPr/>
            </a:pPr>
            <a:r>
              <a:rPr lang="en-US" sz="850" dirty="0" smtClean="0">
                <a:latin typeface="Arial" charset="0"/>
                <a:cs typeface="Arial" charset="0"/>
              </a:rPr>
              <a:t>  Third row, left: </a:t>
            </a:r>
            <a:r>
              <a:rPr lang="en-US" sz="850" dirty="0" err="1" smtClean="0">
                <a:latin typeface="Arial" charset="0"/>
                <a:cs typeface="Arial" charset="0"/>
              </a:rPr>
              <a:t>Ilan</a:t>
            </a:r>
            <a:r>
              <a:rPr lang="en-US" sz="850" dirty="0" smtClean="0">
                <a:latin typeface="Arial" charset="0"/>
                <a:cs typeface="Arial" charset="0"/>
              </a:rPr>
              <a:t> Ramon, Israel’s first astronaut, killed along with six American colleagues when the space shuttle Columbia broke apart on re-entry in 2003 (</a:t>
            </a:r>
            <a:r>
              <a:rPr lang="en-US" sz="850" dirty="0" smtClean="0">
                <a:latin typeface="Arial" charset="0"/>
                <a:cs typeface="Arial" charset="0"/>
                <a:hlinkClick r:id="rId6"/>
              </a:rPr>
              <a:t>http://www.jsc.nasa.gov/Bios/PS/ramon.html</a:t>
            </a:r>
            <a:r>
              <a:rPr lang="en-US" sz="850" dirty="0" smtClean="0">
                <a:latin typeface="Arial" charset="0"/>
                <a:cs typeface="Arial" charset="0"/>
              </a:rPr>
              <a:t>)</a:t>
            </a:r>
          </a:p>
          <a:p>
            <a:pPr eaLnBrk="1" hangingPunct="1">
              <a:lnSpc>
                <a:spcPct val="80000"/>
              </a:lnSpc>
              <a:spcBef>
                <a:spcPts val="0"/>
              </a:spcBef>
              <a:spcAft>
                <a:spcPts val="1200"/>
              </a:spcAft>
              <a:buFont typeface="Arial" pitchFamily="34" charset="0"/>
              <a:buChar char="•"/>
              <a:defRPr/>
            </a:pPr>
            <a:r>
              <a:rPr lang="en-US" sz="850" dirty="0" smtClean="0">
                <a:latin typeface="Arial" charset="0"/>
                <a:cs typeface="Arial" charset="0"/>
              </a:rPr>
              <a:t>  Third row, middle: Tal </a:t>
            </a:r>
            <a:r>
              <a:rPr lang="en-US" sz="850" dirty="0" err="1" smtClean="0">
                <a:latin typeface="Arial" charset="0"/>
                <a:cs typeface="Arial" charset="0"/>
              </a:rPr>
              <a:t>Checal</a:t>
            </a:r>
            <a:r>
              <a:rPr lang="en-US" sz="850" dirty="0" smtClean="0">
                <a:latin typeface="Arial" charset="0"/>
                <a:cs typeface="Arial" charset="0"/>
              </a:rPr>
              <a:t>, chairman, Ethiopian Student Union in Israel (</a:t>
            </a:r>
            <a:r>
              <a:rPr lang="en-US" sz="850" dirty="0" smtClean="0">
                <a:latin typeface="Arial" charset="0"/>
                <a:cs typeface="Arial" charset="0"/>
                <a:hlinkClick r:id="rId7"/>
              </a:rPr>
              <a:t>http://www.jewishagency.org/</a:t>
            </a:r>
            <a:r>
              <a:rPr lang="en-US" sz="850" dirty="0" smtClean="0">
                <a:latin typeface="Arial" charset="0"/>
                <a:cs typeface="Arial" charset="0"/>
              </a:rPr>
              <a:t> </a:t>
            </a:r>
            <a:r>
              <a:rPr lang="en-US" sz="850" dirty="0" err="1" smtClean="0">
                <a:latin typeface="Arial" charset="0"/>
                <a:cs typeface="Arial" charset="0"/>
              </a:rPr>
              <a:t>JewishAgency</a:t>
            </a:r>
            <a:r>
              <a:rPr lang="en-US" sz="850" dirty="0" smtClean="0">
                <a:latin typeface="Arial" charset="0"/>
                <a:cs typeface="Arial" charset="0"/>
              </a:rPr>
              <a:t>/English/Home/About/</a:t>
            </a:r>
            <a:r>
              <a:rPr lang="en-US" sz="850" dirty="0" err="1" smtClean="0">
                <a:latin typeface="Arial" charset="0"/>
                <a:cs typeface="Arial" charset="0"/>
              </a:rPr>
              <a:t>Press+Room</a:t>
            </a:r>
            <a:r>
              <a:rPr lang="en-US" sz="850" dirty="0" smtClean="0">
                <a:latin typeface="Arial" charset="0"/>
                <a:cs typeface="Arial" charset="0"/>
              </a:rPr>
              <a:t>/</a:t>
            </a:r>
            <a:r>
              <a:rPr lang="en-US" sz="850" dirty="0" err="1" smtClean="0">
                <a:latin typeface="Arial" charset="0"/>
                <a:cs typeface="Arial" charset="0"/>
              </a:rPr>
              <a:t>Jewish+Agency+In+The+News</a:t>
            </a:r>
            <a:r>
              <a:rPr lang="en-US" sz="850" dirty="0" smtClean="0">
                <a:latin typeface="Arial" charset="0"/>
                <a:cs typeface="Arial" charset="0"/>
              </a:rPr>
              <a:t>/2005/2005b/aug28ujc.htm+10.htm)</a:t>
            </a:r>
          </a:p>
          <a:p>
            <a:pPr eaLnBrk="1" hangingPunct="1">
              <a:lnSpc>
                <a:spcPct val="80000"/>
              </a:lnSpc>
              <a:spcBef>
                <a:spcPts val="0"/>
              </a:spcBef>
              <a:spcAft>
                <a:spcPts val="1200"/>
              </a:spcAft>
              <a:buFont typeface="Arial" pitchFamily="34" charset="0"/>
              <a:buChar char="•"/>
              <a:defRPr/>
            </a:pPr>
            <a:r>
              <a:rPr lang="en-US" sz="850" dirty="0" smtClean="0">
                <a:latin typeface="Arial" charset="0"/>
                <a:cs typeface="Arial" charset="0"/>
              </a:rPr>
              <a:t>  Third row, right:  Arab-Israeli </a:t>
            </a:r>
            <a:r>
              <a:rPr lang="en-US" sz="850" dirty="0" err="1" smtClean="0">
                <a:latin typeface="Arial" charset="0"/>
                <a:cs typeface="Arial" charset="0"/>
              </a:rPr>
              <a:t>Rana</a:t>
            </a:r>
            <a:r>
              <a:rPr lang="en-US" sz="850" dirty="0" smtClean="0">
                <a:latin typeface="Arial" charset="0"/>
                <a:cs typeface="Arial" charset="0"/>
              </a:rPr>
              <a:t> </a:t>
            </a:r>
            <a:r>
              <a:rPr lang="en-US" sz="850" dirty="0" err="1" smtClean="0">
                <a:latin typeface="Arial" charset="0"/>
                <a:cs typeface="Arial" charset="0"/>
              </a:rPr>
              <a:t>Raslan</a:t>
            </a:r>
            <a:r>
              <a:rPr lang="en-US" sz="850" dirty="0" smtClean="0">
                <a:latin typeface="Arial" charset="0"/>
                <a:cs typeface="Arial" charset="0"/>
              </a:rPr>
              <a:t>, 21, from Haifa, Miss Israel 1999 (</a:t>
            </a:r>
            <a:r>
              <a:rPr lang="en-US" sz="850" dirty="0" smtClean="0">
                <a:latin typeface="Arial" charset="0"/>
                <a:cs typeface="Arial" charset="0"/>
                <a:hlinkClick r:id="rId8"/>
              </a:rPr>
              <a:t>http://news.bbc.co.uk/2/hi/middle_east/294051.stm</a:t>
            </a:r>
            <a:r>
              <a:rPr lang="en-US" sz="850" dirty="0" smtClean="0">
                <a:latin typeface="Arial" charset="0"/>
                <a:cs typeface="Arial" charset="0"/>
              </a:rPr>
              <a:t>)</a:t>
            </a:r>
          </a:p>
          <a:p>
            <a:pPr eaLnBrk="1" hangingPunct="1">
              <a:lnSpc>
                <a:spcPct val="80000"/>
              </a:lnSpc>
              <a:spcBef>
                <a:spcPts val="0"/>
              </a:spcBef>
              <a:spcAft>
                <a:spcPts val="1200"/>
              </a:spcAft>
              <a:buFont typeface="Arial" pitchFamily="34" charset="0"/>
              <a:buChar char="•"/>
              <a:defRPr/>
            </a:pPr>
            <a:r>
              <a:rPr lang="en-US" sz="850" dirty="0" smtClean="0">
                <a:latin typeface="Arial" charset="0"/>
                <a:cs typeface="Arial" charset="0"/>
              </a:rPr>
              <a:t>  Bottom row, middle: Ethiopian-born </a:t>
            </a:r>
            <a:r>
              <a:rPr lang="en-US" sz="850" dirty="0" err="1" smtClean="0">
                <a:latin typeface="Arial" charset="0"/>
                <a:cs typeface="Arial" charset="0"/>
              </a:rPr>
              <a:t>Belaynish</a:t>
            </a:r>
            <a:r>
              <a:rPr lang="en-US" sz="850" dirty="0" smtClean="0">
                <a:latin typeface="Arial" charset="0"/>
                <a:cs typeface="Arial" charset="0"/>
              </a:rPr>
              <a:t> </a:t>
            </a:r>
            <a:r>
              <a:rPr lang="en-US" sz="850" dirty="0" err="1" smtClean="0">
                <a:latin typeface="Arial" charset="0"/>
                <a:cs typeface="Arial" charset="0"/>
              </a:rPr>
              <a:t>Zevadia</a:t>
            </a:r>
            <a:r>
              <a:rPr lang="en-US" sz="850" dirty="0" smtClean="0">
                <a:latin typeface="Arial" charset="0"/>
                <a:cs typeface="Arial" charset="0"/>
              </a:rPr>
              <a:t>, Israel's deputy consul general to the U.S. Southwest in Houston (</a:t>
            </a:r>
            <a:r>
              <a:rPr lang="en-US" sz="850" dirty="0" smtClean="0">
                <a:latin typeface="Arial" charset="0"/>
                <a:cs typeface="Arial" charset="0"/>
                <a:hlinkClick r:id="rId9"/>
              </a:rPr>
              <a:t>http://www.utsa.edu/today/2006/09/zevadia.cfm</a:t>
            </a:r>
            <a:r>
              <a:rPr lang="en-US" sz="850" dirty="0" smtClean="0">
                <a:latin typeface="Arial" charset="0"/>
                <a:cs typeface="Arial" charset="0"/>
              </a:rPr>
              <a:t>)</a:t>
            </a:r>
          </a:p>
          <a:p>
            <a:pPr eaLnBrk="1" hangingPunct="1">
              <a:lnSpc>
                <a:spcPct val="80000"/>
              </a:lnSpc>
              <a:spcBef>
                <a:spcPts val="0"/>
              </a:spcBef>
              <a:spcAft>
                <a:spcPts val="1200"/>
              </a:spcAft>
              <a:buFont typeface="Arial" pitchFamily="34" charset="0"/>
              <a:buChar char="•"/>
              <a:defRPr/>
            </a:pPr>
            <a:r>
              <a:rPr lang="en-US" sz="850" dirty="0" smtClean="0">
                <a:latin typeface="Arial" charset="0"/>
                <a:cs typeface="Arial" charset="0"/>
              </a:rPr>
              <a:t>  Bottom row, right: </a:t>
            </a:r>
            <a:r>
              <a:rPr lang="en-US" sz="850" dirty="0" err="1" smtClean="0">
                <a:latin typeface="Arial" charset="0"/>
                <a:cs typeface="Arial" charset="0"/>
              </a:rPr>
              <a:t>Eitan</a:t>
            </a:r>
            <a:r>
              <a:rPr lang="en-US" sz="850" dirty="0" smtClean="0">
                <a:latin typeface="Arial" charset="0"/>
                <a:cs typeface="Arial" charset="0"/>
              </a:rPr>
              <a:t> Wertheimer, Chairman of the Board, ISCAR (Israeli metalworking company sold to Warren Buffet in April 2006 for $4B, Buffet’s first-ever investment outside the U.S. (http://www.businessweek.com/globalbiz/content/may2006/gb20060508_953503.htm)</a:t>
            </a:r>
          </a:p>
        </p:txBody>
      </p:sp>
      <p:sp>
        <p:nvSpPr>
          <p:cNvPr id="9220" name="Slide Number Placeholder 3"/>
          <p:cNvSpPr>
            <a:spLocks noGrp="1"/>
          </p:cNvSpPr>
          <p:nvPr>
            <p:ph type="sldNum" sz="quarter" idx="5"/>
          </p:nvPr>
        </p:nvSpPr>
        <p:spPr>
          <a:noFill/>
        </p:spPr>
        <p:txBody>
          <a:bodyPr/>
          <a:lstStyle/>
          <a:p>
            <a:fld id="{1D8E1819-EDF0-4F38-8C5C-2FC1880DDFEC}" type="slidenum">
              <a:rPr lang="en-US" smtClean="0">
                <a:latin typeface="Arial" charset="0"/>
                <a:cs typeface="Arial" charset="0"/>
              </a:rPr>
              <a:pPr/>
              <a:t>3</a:t>
            </a:fld>
            <a:endParaRPr lang="en-US"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7C7899C7-4508-45B4-8318-2C32A1173001}" type="slidenum">
              <a:rPr lang="en-US" smtClean="0">
                <a:latin typeface="Arial" charset="0"/>
                <a:cs typeface="Arial" charset="0"/>
              </a:rPr>
              <a:pPr/>
              <a:t>4</a:t>
            </a:fld>
            <a:endParaRPr lang="en-US" smtClean="0">
              <a:latin typeface="Arial" charset="0"/>
              <a:cs typeface="Arial" charset="0"/>
            </a:endParaRPr>
          </a:p>
        </p:txBody>
      </p:sp>
      <p:sp>
        <p:nvSpPr>
          <p:cNvPr id="8195" name="Rectangle 2"/>
          <p:cNvSpPr>
            <a:spLocks noRot="1" noChangeArrowheads="1" noTextEdit="1"/>
          </p:cNvSpPr>
          <p:nvPr>
            <p:ph type="sldImg"/>
          </p:nvPr>
        </p:nvSpPr>
        <p:spPr>
          <a:ln/>
        </p:spPr>
      </p:sp>
      <p:sp>
        <p:nvSpPr>
          <p:cNvPr id="7172" name="Rectangle 3"/>
          <p:cNvSpPr>
            <a:spLocks noGrp="1" noChangeArrowheads="1"/>
          </p:cNvSpPr>
          <p:nvPr>
            <p:ph type="body" idx="1"/>
          </p:nvPr>
        </p:nvSpPr>
        <p:spPr>
          <a:xfrm>
            <a:off x="393700" y="4160838"/>
            <a:ext cx="6223000" cy="4086225"/>
          </a:xfrm>
          <a:ln/>
        </p:spPr>
        <p:txBody>
          <a:bodyPr/>
          <a:lstStyle/>
          <a:p>
            <a:pPr eaLnBrk="1" hangingPunct="1">
              <a:lnSpc>
                <a:spcPct val="95000"/>
              </a:lnSpc>
              <a:spcBef>
                <a:spcPts val="400"/>
              </a:spcBef>
              <a:defRPr/>
            </a:pPr>
            <a:r>
              <a:rPr lang="en-US" sz="850" b="1" i="1" dirty="0" smtClean="0">
                <a:latin typeface="Arial" charset="0"/>
                <a:cs typeface="Arial" charset="0"/>
              </a:rPr>
              <a:t>[Click on the top-left MRI image for embedded video, Invest-In-Israel.wmv, 7’30”]</a:t>
            </a:r>
            <a:endParaRPr lang="en-US" sz="850" dirty="0" smtClean="0">
              <a:latin typeface="Arial" charset="0"/>
              <a:cs typeface="Arial" charset="0"/>
            </a:endParaRPr>
          </a:p>
          <a:p>
            <a:pPr eaLnBrk="1" hangingPunct="1">
              <a:lnSpc>
                <a:spcPct val="95000"/>
              </a:lnSpc>
              <a:spcBef>
                <a:spcPts val="400"/>
              </a:spcBef>
              <a:defRPr/>
            </a:pPr>
            <a:r>
              <a:rPr lang="en-US" sz="850" b="1" u="sng" dirty="0" smtClean="0">
                <a:latin typeface="Arial" charset="0"/>
                <a:cs typeface="Arial" charset="0"/>
              </a:rPr>
              <a:t>Medical Research and Technology</a:t>
            </a:r>
            <a:endParaRPr lang="en-US" sz="850" dirty="0" smtClean="0">
              <a:latin typeface="Arial" charset="0"/>
              <a:cs typeface="Arial" charset="0"/>
            </a:endParaRPr>
          </a:p>
          <a:p>
            <a:pPr marL="228600" indent="-228600" eaLnBrk="1" hangingPunct="1">
              <a:lnSpc>
                <a:spcPct val="95000"/>
              </a:lnSpc>
              <a:spcBef>
                <a:spcPts val="400"/>
              </a:spcBef>
              <a:buFont typeface="Arial" pitchFamily="34" charset="0"/>
              <a:buChar char="•"/>
              <a:defRPr/>
            </a:pPr>
            <a:r>
              <a:rPr lang="en-US" sz="850" dirty="0" smtClean="0">
                <a:latin typeface="Arial" charset="0"/>
                <a:cs typeface="Arial" charset="0"/>
              </a:rPr>
              <a:t>The FDA has approved a new Israeli technique that lets doctors distinguish between malignant tumors and benign lumps of the breast and prostate using MRI scanning instead of cutting, reducing the need for surgical biopsies.</a:t>
            </a:r>
          </a:p>
          <a:p>
            <a:pPr marL="228600" indent="-228600" eaLnBrk="1" hangingPunct="1">
              <a:lnSpc>
                <a:spcPct val="95000"/>
              </a:lnSpc>
              <a:spcBef>
                <a:spcPts val="400"/>
              </a:spcBef>
              <a:buFont typeface="Arial" pitchFamily="34" charset="0"/>
              <a:buChar char="•"/>
              <a:defRPr/>
            </a:pPr>
            <a:r>
              <a:rPr lang="en-US" sz="850" dirty="0" smtClean="0">
                <a:latin typeface="Arial" charset="0"/>
                <a:cs typeface="Arial" charset="0"/>
              </a:rPr>
              <a:t>Tel-Aviv based Brainstorm Cell Therapeutics has developed a novel therapy to treat Parkinson’s Disease, using bone marrow cells to produce dopamine, the chemical that is missing in Parkinson’s patients, to restore motor movement.  </a:t>
            </a:r>
          </a:p>
          <a:p>
            <a:pPr marL="228600" indent="-228600" eaLnBrk="1" hangingPunct="1">
              <a:lnSpc>
                <a:spcPct val="95000"/>
              </a:lnSpc>
              <a:spcBef>
                <a:spcPts val="400"/>
              </a:spcBef>
              <a:buFont typeface="Arial" pitchFamily="34" charset="0"/>
              <a:buChar char="•"/>
              <a:defRPr/>
            </a:pPr>
            <a:r>
              <a:rPr lang="en-US" sz="850" dirty="0" smtClean="0">
                <a:latin typeface="Arial" charset="0"/>
                <a:cs typeface="Arial" charset="0"/>
              </a:rPr>
              <a:t>An innovative Israeli bandage, developed by a Jerusalem startup, is the first major alteration to field dressings since the 1940s.  As background, about 90% of battle deaths occur in the pre-hospital phase, and half of all battlefield fatalities are due to hemorrhage bleeding.  This bandage can be quickly and easily applied by non-medical personnel for immediate hemorrhage control.  The U.S. Army has purchased over a million of these bandages, and it has already saved American lives in Iraq. (</a:t>
            </a:r>
            <a:r>
              <a:rPr lang="en-US" sz="850" dirty="0" smtClean="0">
                <a:latin typeface="Arial" charset="0"/>
                <a:cs typeface="Arial" charset="0"/>
                <a:hlinkClick r:id="rId3"/>
              </a:rPr>
              <a:t>http://www.israel21c.org/bin/en.jsp?enDispWho=Articles%5El878&amp;enDispWhat=object</a:t>
            </a:r>
            <a:r>
              <a:rPr lang="en-US" sz="850" dirty="0" smtClean="0">
                <a:latin typeface="Arial" charset="0"/>
                <a:cs typeface="Arial" charset="0"/>
              </a:rPr>
              <a:t>, </a:t>
            </a:r>
            <a:r>
              <a:rPr lang="en-US" sz="850" dirty="0" smtClean="0">
                <a:latin typeface="Arial" charset="0"/>
                <a:cs typeface="Arial" charset="0"/>
                <a:hlinkClick r:id="rId4"/>
              </a:rPr>
              <a:t>http://www.firstcareproducts.com/</a:t>
            </a:r>
            <a:r>
              <a:rPr lang="en-US" sz="850" dirty="0" smtClean="0">
                <a:latin typeface="Arial" charset="0"/>
                <a:cs typeface="Arial" charset="0"/>
              </a:rPr>
              <a:t>)</a:t>
            </a:r>
          </a:p>
          <a:p>
            <a:pPr marL="228600" indent="-228600" eaLnBrk="1" hangingPunct="1">
              <a:lnSpc>
                <a:spcPct val="95000"/>
              </a:lnSpc>
              <a:spcBef>
                <a:spcPts val="400"/>
              </a:spcBef>
              <a:buFont typeface="Arial" pitchFamily="34" charset="0"/>
              <a:buChar char="•"/>
              <a:defRPr/>
            </a:pPr>
            <a:r>
              <a:rPr lang="en-US" sz="850" dirty="0" smtClean="0">
                <a:latin typeface="Arial" charset="0"/>
                <a:cs typeface="Arial" charset="0"/>
              </a:rPr>
              <a:t>A new non-invasive glucose meter developed by an Israeli startup is in clinical trials.  It uses </a:t>
            </a:r>
            <a:r>
              <a:rPr lang="en-US" sz="850" dirty="0" smtClean="0"/>
              <a:t>ultrasound, conductivity, and heat capacity data collected from an ear clip to painlessly measure blood glucose levels of diabetics, eliminating the need for repeated needle pricks. </a:t>
            </a:r>
            <a:r>
              <a:rPr lang="en-US" sz="850" dirty="0" smtClean="0">
                <a:hlinkClick r:id="rId5"/>
              </a:rPr>
              <a:t>http://www.israel21c.com/bin/en.jsp?enDispWho=Articles%5El1226&amp;enDispWhat=object</a:t>
            </a:r>
            <a:r>
              <a:rPr lang="en-US" sz="850" dirty="0" smtClean="0"/>
              <a:t>;  </a:t>
            </a:r>
            <a:r>
              <a:rPr lang="en-US" sz="850" dirty="0" smtClean="0">
                <a:hlinkClick r:id="rId6"/>
              </a:rPr>
              <a:t>http://www.integrity-app.com/overview.html</a:t>
            </a:r>
            <a:endParaRPr lang="en-US" sz="850" dirty="0" smtClean="0">
              <a:latin typeface="Arial" charset="0"/>
              <a:cs typeface="Arial" charset="0"/>
            </a:endParaRPr>
          </a:p>
          <a:p>
            <a:pPr eaLnBrk="1" hangingPunct="1">
              <a:lnSpc>
                <a:spcPct val="95000"/>
              </a:lnSpc>
              <a:spcBef>
                <a:spcPts val="400"/>
              </a:spcBef>
              <a:defRPr/>
            </a:pPr>
            <a:r>
              <a:rPr lang="en-US" sz="850" b="1" u="sng" dirty="0" smtClean="0">
                <a:latin typeface="Arial" charset="0"/>
                <a:cs typeface="Arial" charset="0"/>
              </a:rPr>
              <a:t>Communications Technology</a:t>
            </a:r>
            <a:r>
              <a:rPr lang="en-US" sz="850" dirty="0" smtClean="0">
                <a:latin typeface="Arial" charset="0"/>
                <a:cs typeface="Arial" charset="0"/>
              </a:rPr>
              <a:t>: Voicemail, cell phones, voice over IP</a:t>
            </a:r>
            <a:endParaRPr lang="en-US" sz="850" b="1" u="sng" dirty="0" smtClean="0">
              <a:latin typeface="Arial" charset="0"/>
              <a:cs typeface="Arial" charset="0"/>
            </a:endParaRPr>
          </a:p>
          <a:p>
            <a:pPr eaLnBrk="1" hangingPunct="1">
              <a:lnSpc>
                <a:spcPct val="95000"/>
              </a:lnSpc>
              <a:spcBef>
                <a:spcPts val="400"/>
              </a:spcBef>
              <a:defRPr/>
            </a:pPr>
            <a:r>
              <a:rPr lang="en-US" sz="850" b="1" u="sng" dirty="0" smtClean="0">
                <a:latin typeface="Arial" charset="0"/>
                <a:cs typeface="Arial" charset="0"/>
              </a:rPr>
              <a:t>Other</a:t>
            </a:r>
          </a:p>
          <a:p>
            <a:pPr marL="228600" indent="-228600" eaLnBrk="1" hangingPunct="1">
              <a:lnSpc>
                <a:spcPct val="95000"/>
              </a:lnSpc>
              <a:spcBef>
                <a:spcPts val="400"/>
              </a:spcBef>
              <a:buFont typeface="Arial" pitchFamily="34" charset="0"/>
              <a:buChar char="•"/>
              <a:defRPr/>
            </a:pPr>
            <a:r>
              <a:rPr lang="en-US" sz="850" dirty="0" smtClean="0">
                <a:latin typeface="Arial" charset="0"/>
                <a:cs typeface="Arial" charset="0"/>
              </a:rPr>
              <a:t>Israel is a world leader in arid and semi-arid zone agriculture </a:t>
            </a:r>
          </a:p>
          <a:p>
            <a:pPr marL="228600" indent="-228600" eaLnBrk="1" hangingPunct="1">
              <a:lnSpc>
                <a:spcPct val="95000"/>
              </a:lnSpc>
              <a:spcBef>
                <a:spcPts val="400"/>
              </a:spcBef>
              <a:buFont typeface="Arial" pitchFamily="34" charset="0"/>
              <a:buChar char="•"/>
              <a:defRPr/>
            </a:pPr>
            <a:r>
              <a:rPr lang="en-US" sz="850" dirty="0" smtClean="0">
                <a:latin typeface="Arial" charset="0"/>
                <a:cs typeface="Arial" charset="0"/>
              </a:rPr>
              <a:t>Israel has sent humanitarian aid to refugees in Bosnia (1992), Rwanda (1994) and Kosovo (1999); earthquake victims in Mexico Turkey (1999), El Salvador (2001), India (2001), and Peru (2001); and flood victims in Central America (1998) and Sri Lanka (2003 &amp; 2004).  Recently, Israeli officials rushed a rescue team to Kenya, requested by the Kenyan government, to provide emergency assistance after a building in Nairobi collapsed in January 2006.   </a:t>
            </a:r>
          </a:p>
          <a:p>
            <a:pPr marL="228600" indent="-228600" eaLnBrk="1" hangingPunct="1">
              <a:lnSpc>
                <a:spcPct val="95000"/>
              </a:lnSpc>
              <a:spcBef>
                <a:spcPts val="400"/>
              </a:spcBef>
              <a:buFont typeface="Arial" pitchFamily="34" charset="0"/>
              <a:buChar char="•"/>
              <a:defRPr/>
            </a:pPr>
            <a:r>
              <a:rPr lang="en-US" sz="850" dirty="0" smtClean="0">
                <a:latin typeface="Arial" charset="0"/>
                <a:cs typeface="Arial" charset="0"/>
              </a:rPr>
              <a:t>An Israeli software system originally developed to train fighter pilots is now being used by American college basketball players and coaches to improve real-time decision-making and execution. Featuring a computer-game façade, it trains the brain on skills that control complex basketball related tasks including pattern recognition; tactics adaptation and switching, peripheral vision, and team work.</a:t>
            </a:r>
            <a:br>
              <a:rPr lang="en-US" sz="850" dirty="0" smtClean="0">
                <a:latin typeface="Arial" charset="0"/>
                <a:cs typeface="Arial" charset="0"/>
              </a:rPr>
            </a:br>
            <a:r>
              <a:rPr lang="en-US" sz="850" i="1" dirty="0" smtClean="0">
                <a:latin typeface="Arial" charset="0"/>
                <a:cs typeface="Arial" charset="0"/>
              </a:rPr>
              <a:t> Also: Israel's premier basketball team </a:t>
            </a:r>
            <a:r>
              <a:rPr lang="en-US" sz="850" i="1" dirty="0" err="1" smtClean="0">
                <a:latin typeface="Arial" charset="0"/>
                <a:cs typeface="Arial" charset="0"/>
              </a:rPr>
              <a:t>Maccabi</a:t>
            </a:r>
            <a:r>
              <a:rPr lang="en-US" sz="850" i="1" dirty="0" smtClean="0">
                <a:latin typeface="Arial" charset="0"/>
                <a:cs typeface="Arial" charset="0"/>
              </a:rPr>
              <a:t> Tel Aviv beat the Toronto Raptors in an exhibition game in 2005.</a:t>
            </a:r>
          </a:p>
          <a:p>
            <a:pPr marL="228600" lvl="1" indent="-228600" eaLnBrk="1" hangingPunct="1">
              <a:lnSpc>
                <a:spcPct val="95000"/>
              </a:lnSpc>
              <a:spcBef>
                <a:spcPts val="400"/>
              </a:spcBef>
              <a:buFont typeface="Arial" pitchFamily="34" charset="0"/>
              <a:buChar char="•"/>
              <a:defRPr/>
            </a:pPr>
            <a:r>
              <a:rPr lang="en-US" sz="850" dirty="0" smtClean="0">
                <a:latin typeface="Arial" charset="0"/>
                <a:cs typeface="Arial" charset="0"/>
              </a:rPr>
              <a:t>Israeli company Escape Rescue Systems, inspired by the events of 9/11, developed an external collapsible elevator that is kept on the roof of a building as shown in the this video.  Escape Rescue Systems has signed a deal to supply its evacuation system to one of the largest real-estate firms in New York. </a:t>
            </a:r>
            <a:r>
              <a:rPr lang="en-US" sz="850" b="1" i="1" dirty="0" smtClean="0">
                <a:latin typeface="Arial" charset="0"/>
                <a:cs typeface="Arial" charset="0"/>
              </a:rPr>
              <a:t>[Click on the high-rise building picture, rightmost on middle row, for video, escapeRescue256.wmv, 2’22”]</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8150" y="274638"/>
            <a:ext cx="2109788" cy="5962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178550" cy="5962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3075" y="1000125"/>
            <a:ext cx="4135438" cy="5237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1000125"/>
            <a:ext cx="4137025" cy="5237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C1C54"/>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574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73075" y="1000125"/>
            <a:ext cx="8424863" cy="5237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pitchFamily="34" charset="0"/>
          <a:cs typeface="Arial" pitchFamily="34" charset="0"/>
        </a:defRPr>
      </a:lvl2pPr>
      <a:lvl3pPr algn="ctr" rtl="0" eaLnBrk="0" fontAlgn="base" hangingPunct="0">
        <a:spcBef>
          <a:spcPct val="0"/>
        </a:spcBef>
        <a:spcAft>
          <a:spcPct val="0"/>
        </a:spcAft>
        <a:defRPr sz="4400">
          <a:solidFill>
            <a:schemeClr val="bg1"/>
          </a:solidFill>
          <a:latin typeface="Arial" pitchFamily="34" charset="0"/>
          <a:cs typeface="Arial" pitchFamily="34" charset="0"/>
        </a:defRPr>
      </a:lvl3pPr>
      <a:lvl4pPr algn="ctr" rtl="0" eaLnBrk="0" fontAlgn="base" hangingPunct="0">
        <a:spcBef>
          <a:spcPct val="0"/>
        </a:spcBef>
        <a:spcAft>
          <a:spcPct val="0"/>
        </a:spcAft>
        <a:defRPr sz="4400">
          <a:solidFill>
            <a:schemeClr val="bg1"/>
          </a:solidFill>
          <a:latin typeface="Arial" pitchFamily="34" charset="0"/>
          <a:cs typeface="Arial" pitchFamily="34" charset="0"/>
        </a:defRPr>
      </a:lvl4pPr>
      <a:lvl5pPr algn="ctr" rtl="0" eaLnBrk="0" fontAlgn="base" hangingPunct="0">
        <a:spcBef>
          <a:spcPct val="0"/>
        </a:spcBef>
        <a:spcAft>
          <a:spcPct val="0"/>
        </a:spcAft>
        <a:defRPr sz="4400">
          <a:solidFill>
            <a:schemeClr val="bg1"/>
          </a:solidFill>
          <a:latin typeface="Arial" pitchFamily="34" charset="0"/>
          <a:cs typeface="Arial" pitchFamily="34" charset="0"/>
        </a:defRPr>
      </a:lvl5pPr>
      <a:lvl6pPr marL="457200" algn="ctr" rtl="0" fontAlgn="base">
        <a:spcBef>
          <a:spcPct val="0"/>
        </a:spcBef>
        <a:spcAft>
          <a:spcPct val="0"/>
        </a:spcAft>
        <a:defRPr sz="4400">
          <a:solidFill>
            <a:schemeClr val="bg1"/>
          </a:solidFill>
          <a:latin typeface="Arial" pitchFamily="34" charset="0"/>
          <a:cs typeface="Arial" pitchFamily="34" charset="0"/>
        </a:defRPr>
      </a:lvl6pPr>
      <a:lvl7pPr marL="914400" algn="ctr" rtl="0" fontAlgn="base">
        <a:spcBef>
          <a:spcPct val="0"/>
        </a:spcBef>
        <a:spcAft>
          <a:spcPct val="0"/>
        </a:spcAft>
        <a:defRPr sz="4400">
          <a:solidFill>
            <a:schemeClr val="bg1"/>
          </a:solidFill>
          <a:latin typeface="Arial" pitchFamily="34" charset="0"/>
          <a:cs typeface="Arial" pitchFamily="34" charset="0"/>
        </a:defRPr>
      </a:lvl7pPr>
      <a:lvl8pPr marL="1371600" algn="ctr" rtl="0" fontAlgn="base">
        <a:spcBef>
          <a:spcPct val="0"/>
        </a:spcBef>
        <a:spcAft>
          <a:spcPct val="0"/>
        </a:spcAft>
        <a:defRPr sz="4400">
          <a:solidFill>
            <a:schemeClr val="bg1"/>
          </a:solidFill>
          <a:latin typeface="Arial" pitchFamily="34" charset="0"/>
          <a:cs typeface="Arial" pitchFamily="34" charset="0"/>
        </a:defRPr>
      </a:lvl8pPr>
      <a:lvl9pPr marL="1828800" algn="ctr" rtl="0" fontAlgn="base">
        <a:spcBef>
          <a:spcPct val="0"/>
        </a:spcBef>
        <a:spcAft>
          <a:spcPct val="0"/>
        </a:spcAft>
        <a:defRPr sz="4400">
          <a:solidFill>
            <a:schemeClr val="bg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cs typeface="+mn-cs"/>
        </a:defRPr>
      </a:lvl2pPr>
      <a:lvl3pPr marL="1143000" indent="-228600" algn="l" rtl="0" eaLnBrk="0" fontAlgn="base" hangingPunct="0">
        <a:spcBef>
          <a:spcPct val="20000"/>
        </a:spcBef>
        <a:spcAft>
          <a:spcPct val="0"/>
        </a:spcAft>
        <a:buChar char="•"/>
        <a:defRPr sz="2400">
          <a:solidFill>
            <a:schemeClr val="bg1"/>
          </a:solidFill>
          <a:latin typeface="+mn-lt"/>
          <a:cs typeface="+mn-cs"/>
        </a:defRPr>
      </a:lvl3pPr>
      <a:lvl4pPr marL="1600200" indent="-228600" algn="l" rtl="0" eaLnBrk="0" fontAlgn="base" hangingPunct="0">
        <a:spcBef>
          <a:spcPct val="20000"/>
        </a:spcBef>
        <a:spcAft>
          <a:spcPct val="0"/>
        </a:spcAft>
        <a:buChar char="–"/>
        <a:defRPr sz="2000">
          <a:solidFill>
            <a:schemeClr val="bg1"/>
          </a:solidFill>
          <a:latin typeface="+mn-lt"/>
          <a:cs typeface="+mn-cs"/>
        </a:defRPr>
      </a:lvl4pPr>
      <a:lvl5pPr marL="2057400" indent="-228600" algn="l" rtl="0" eaLnBrk="0" fontAlgn="base" hangingPunct="0">
        <a:spcBef>
          <a:spcPct val="20000"/>
        </a:spcBef>
        <a:spcAft>
          <a:spcPct val="0"/>
        </a:spcAft>
        <a:buChar char="»"/>
        <a:defRPr sz="2000">
          <a:solidFill>
            <a:schemeClr val="bg1"/>
          </a:solidFill>
          <a:latin typeface="+mn-lt"/>
          <a:cs typeface="+mn-cs"/>
        </a:defRPr>
      </a:lvl5pPr>
      <a:lvl6pPr marL="2514600" indent="-228600" algn="l" rtl="0" fontAlgn="base">
        <a:spcBef>
          <a:spcPct val="20000"/>
        </a:spcBef>
        <a:spcAft>
          <a:spcPct val="0"/>
        </a:spcAft>
        <a:buChar char="»"/>
        <a:defRPr sz="2000">
          <a:solidFill>
            <a:schemeClr val="bg1"/>
          </a:solidFill>
          <a:latin typeface="+mn-lt"/>
          <a:cs typeface="+mn-cs"/>
        </a:defRPr>
      </a:lvl6pPr>
      <a:lvl7pPr marL="2971800" indent="-228600" algn="l" rtl="0" fontAlgn="base">
        <a:spcBef>
          <a:spcPct val="20000"/>
        </a:spcBef>
        <a:spcAft>
          <a:spcPct val="0"/>
        </a:spcAft>
        <a:buChar char="»"/>
        <a:defRPr sz="2000">
          <a:solidFill>
            <a:schemeClr val="bg1"/>
          </a:solidFill>
          <a:latin typeface="+mn-lt"/>
          <a:cs typeface="+mn-cs"/>
        </a:defRPr>
      </a:lvl7pPr>
      <a:lvl8pPr marL="3429000" indent="-228600" algn="l" rtl="0" fontAlgn="base">
        <a:spcBef>
          <a:spcPct val="20000"/>
        </a:spcBef>
        <a:spcAft>
          <a:spcPct val="0"/>
        </a:spcAft>
        <a:buChar char="»"/>
        <a:defRPr sz="2000">
          <a:solidFill>
            <a:schemeClr val="bg1"/>
          </a:solidFill>
          <a:latin typeface="+mn-lt"/>
          <a:cs typeface="+mn-cs"/>
        </a:defRPr>
      </a:lvl8pPr>
      <a:lvl9pPr marL="3886200" indent="-228600" algn="l" rtl="0" fontAlgn="base">
        <a:spcBef>
          <a:spcPct val="20000"/>
        </a:spcBef>
        <a:spcAft>
          <a:spcPct val="0"/>
        </a:spcAft>
        <a:buChar char="»"/>
        <a:defRPr sz="20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e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5.jpeg"/><Relationship Id="rId26" Type="http://schemas.openxmlformats.org/officeDocument/2006/relationships/image" Target="../media/image29.png"/><Relationship Id="rId3" Type="http://schemas.openxmlformats.org/officeDocument/2006/relationships/image" Target="../media/image13.jpeg"/><Relationship Id="rId21" Type="http://schemas.openxmlformats.org/officeDocument/2006/relationships/hyperlink" Target="http://www.businessweek.com/globalbiz/content/may2006/gb20060508_953503.htm" TargetMode="External"/><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hyperlink" Target="http://www.jsc.nasa.gov/Bios/PS/ramon.html" TargetMode="External"/><Relationship Id="rId25" Type="http://schemas.openxmlformats.org/officeDocument/2006/relationships/hyperlink" Target="http://www.utsa.edu/today/2006/09/zevadia.cfm" TargetMode="External"/><Relationship Id="rId2" Type="http://schemas.openxmlformats.org/officeDocument/2006/relationships/notesSlide" Target="../notesSlides/notesSlide3.xml"/><Relationship Id="rId16" Type="http://schemas.openxmlformats.org/officeDocument/2006/relationships/image" Target="../media/image24.png"/><Relationship Id="rId20" Type="http://schemas.openxmlformats.org/officeDocument/2006/relationships/image" Target="../media/image26.jpeg"/><Relationship Id="rId29"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hyperlink" Target="http://www.powerlineblog.com/archives/014884.php" TargetMode="External"/><Relationship Id="rId11" Type="http://schemas.openxmlformats.org/officeDocument/2006/relationships/image" Target="../media/image20.png"/><Relationship Id="rId24" Type="http://schemas.openxmlformats.org/officeDocument/2006/relationships/image" Target="../media/image28.png"/><Relationship Id="rId5" Type="http://schemas.openxmlformats.org/officeDocument/2006/relationships/image" Target="../media/image15.png"/><Relationship Id="rId15" Type="http://schemas.openxmlformats.org/officeDocument/2006/relationships/hyperlink" Target="http://nobelprize.org/nobel_prizes/economics/laureates/2005/index.html" TargetMode="External"/><Relationship Id="rId23" Type="http://schemas.openxmlformats.org/officeDocument/2006/relationships/hyperlink" Target="http://www.jewishagency.org/JewishAgency/English/Home/About/Press+Room/Jewish+Agency+In+The+News/2005/2005b/aug28ujc.htm+10.htm" TargetMode="External"/><Relationship Id="rId28" Type="http://schemas.openxmlformats.org/officeDocument/2006/relationships/image" Target="../media/image30.png"/><Relationship Id="rId10" Type="http://schemas.openxmlformats.org/officeDocument/2006/relationships/image" Target="../media/image19.png"/><Relationship Id="rId19" Type="http://schemas.openxmlformats.org/officeDocument/2006/relationships/hyperlink" Target="http://news.bbc.co.uk/2/hi/middle_east/294051.stm" TargetMode="External"/><Relationship Id="rId4" Type="http://schemas.openxmlformats.org/officeDocument/2006/relationships/image" Target="../media/image14.pn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27.png"/><Relationship Id="rId27" Type="http://schemas.openxmlformats.org/officeDocument/2006/relationships/hyperlink" Target="http://elyon1.court.gov.il/heb/cv/fe_html_out/judges/k_hayim/106795700.htm" TargetMode="External"/><Relationship Id="rId30" Type="http://schemas.openxmlformats.org/officeDocument/2006/relationships/image" Target="../media/image32.png"/></Relationships>
</file>

<file path=ppt/slides/_rels/slide4.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39.jpeg"/><Relationship Id="rId18" Type="http://schemas.openxmlformats.org/officeDocument/2006/relationships/image" Target="../media/image42.jpeg"/><Relationship Id="rId3" Type="http://schemas.openxmlformats.org/officeDocument/2006/relationships/hyperlink" Target="Invest-in-Israel.wmv" TargetMode="External"/><Relationship Id="rId7" Type="http://schemas.openxmlformats.org/officeDocument/2006/relationships/hyperlink" Target="escapeRescue256.wmv" TargetMode="External"/><Relationship Id="rId12" Type="http://schemas.openxmlformats.org/officeDocument/2006/relationships/hyperlink" Target="http://www.israel21c.org/bin/en.jsp?enDispWho=Articles%5El781&amp;enSearchQueryID=7&amp;enPage=BlankPage&amp;enDisplay=view&amp;enDispWhat=object&amp;enVersion=0&amp;enZone=Technology&amp;" TargetMode="External"/><Relationship Id="rId17" Type="http://schemas.openxmlformats.org/officeDocument/2006/relationships/hyperlink" Target="http://www.firstcareproducts.com/" TargetMode="External"/><Relationship Id="rId2" Type="http://schemas.openxmlformats.org/officeDocument/2006/relationships/notesSlide" Target="../notesSlides/notesSlide4.xml"/><Relationship Id="rId16" Type="http://schemas.openxmlformats.org/officeDocument/2006/relationships/image" Target="../media/image41.jpeg"/><Relationship Id="rId20"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34.jpeg"/><Relationship Id="rId11" Type="http://schemas.openxmlformats.org/officeDocument/2006/relationships/image" Target="../media/image38.jpeg"/><Relationship Id="rId5" Type="http://schemas.openxmlformats.org/officeDocument/2006/relationships/hyperlink" Target="http://www.israel21c.org/" TargetMode="External"/><Relationship Id="rId15" Type="http://schemas.openxmlformats.org/officeDocument/2006/relationships/hyperlink" Target="http://www.israaid.org.il/" TargetMode="External"/><Relationship Id="rId10" Type="http://schemas.openxmlformats.org/officeDocument/2006/relationships/image" Target="../media/image37.jpeg"/><Relationship Id="rId19" Type="http://schemas.openxmlformats.org/officeDocument/2006/relationships/image" Target="../media/image31.jpeg"/><Relationship Id="rId4" Type="http://schemas.openxmlformats.org/officeDocument/2006/relationships/image" Target="../media/image33.jpeg"/><Relationship Id="rId9" Type="http://schemas.openxmlformats.org/officeDocument/2006/relationships/image" Target="../media/image36.jpeg"/><Relationship Id="rId14" Type="http://schemas.openxmlformats.org/officeDocument/2006/relationships/image" Target="../media/image4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460500" y="2130425"/>
            <a:ext cx="5919788" cy="1830388"/>
          </a:xfrm>
        </p:spPr>
        <p:txBody>
          <a:bodyPr/>
          <a:lstStyle/>
          <a:p>
            <a:pPr eaLnBrk="1" hangingPunct="1"/>
            <a:r>
              <a:rPr lang="en-US" sz="6000" dirty="0" smtClean="0"/>
              <a:t>A Positive Note</a:t>
            </a:r>
            <a:endParaRPr lang="en-US" sz="60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Kibbutz.jpg"/>
          <p:cNvPicPr>
            <a:picLocks noChangeAspect="1"/>
          </p:cNvPicPr>
          <p:nvPr/>
        </p:nvPicPr>
        <p:blipFill>
          <a:blip r:embed="rId3" cstate="print"/>
          <a:srcRect/>
          <a:stretch>
            <a:fillRect/>
          </a:stretch>
        </p:blipFill>
        <p:spPr bwMode="auto">
          <a:xfrm>
            <a:off x="2057400" y="4892675"/>
            <a:ext cx="1600200" cy="1901825"/>
          </a:xfrm>
          <a:prstGeom prst="rect">
            <a:avLst/>
          </a:prstGeom>
          <a:noFill/>
          <a:ln w="9525">
            <a:noFill/>
            <a:miter lim="800000"/>
            <a:headEnd/>
            <a:tailEnd/>
          </a:ln>
        </p:spPr>
      </p:pic>
      <p:pic>
        <p:nvPicPr>
          <p:cNvPr id="6147" name="Picture 4" descr="JewishQuarter.jpg"/>
          <p:cNvPicPr>
            <a:picLocks noChangeAspect="1"/>
          </p:cNvPicPr>
          <p:nvPr/>
        </p:nvPicPr>
        <p:blipFill>
          <a:blip r:embed="rId4" cstate="print"/>
          <a:srcRect/>
          <a:stretch>
            <a:fillRect/>
          </a:stretch>
        </p:blipFill>
        <p:spPr bwMode="auto">
          <a:xfrm>
            <a:off x="3784600" y="5164138"/>
            <a:ext cx="2717800" cy="1630362"/>
          </a:xfrm>
          <a:prstGeom prst="rect">
            <a:avLst/>
          </a:prstGeom>
          <a:noFill/>
          <a:ln w="9525">
            <a:noFill/>
            <a:miter lim="800000"/>
            <a:headEnd/>
            <a:tailEnd/>
          </a:ln>
        </p:spPr>
      </p:pic>
      <p:pic>
        <p:nvPicPr>
          <p:cNvPr id="6148" name="Picture 5" descr="Apartments.jpg"/>
          <p:cNvPicPr>
            <a:picLocks noChangeAspect="1"/>
          </p:cNvPicPr>
          <p:nvPr/>
        </p:nvPicPr>
        <p:blipFill>
          <a:blip r:embed="rId5" cstate="print"/>
          <a:srcRect/>
          <a:stretch>
            <a:fillRect/>
          </a:stretch>
        </p:blipFill>
        <p:spPr bwMode="auto">
          <a:xfrm>
            <a:off x="6564313" y="257175"/>
            <a:ext cx="2503487" cy="1647825"/>
          </a:xfrm>
          <a:prstGeom prst="rect">
            <a:avLst/>
          </a:prstGeom>
          <a:noFill/>
          <a:ln w="9525">
            <a:noFill/>
            <a:miter lim="800000"/>
            <a:headEnd/>
            <a:tailEnd/>
          </a:ln>
        </p:spPr>
      </p:pic>
      <p:pic>
        <p:nvPicPr>
          <p:cNvPr id="6149" name="Picture 6" descr="MahanehYehuda.jpg"/>
          <p:cNvPicPr>
            <a:picLocks noChangeAspect="1"/>
          </p:cNvPicPr>
          <p:nvPr/>
        </p:nvPicPr>
        <p:blipFill>
          <a:blip r:embed="rId6" cstate="print"/>
          <a:srcRect/>
          <a:stretch>
            <a:fillRect/>
          </a:stretch>
        </p:blipFill>
        <p:spPr bwMode="auto">
          <a:xfrm>
            <a:off x="6635750" y="5183188"/>
            <a:ext cx="2432050" cy="1611312"/>
          </a:xfrm>
          <a:prstGeom prst="rect">
            <a:avLst/>
          </a:prstGeom>
          <a:noFill/>
          <a:ln w="9525">
            <a:noFill/>
            <a:miter lim="800000"/>
            <a:headEnd/>
            <a:tailEnd/>
          </a:ln>
        </p:spPr>
      </p:pic>
      <p:pic>
        <p:nvPicPr>
          <p:cNvPr id="6150" name="Picture 8" descr="Massada.jpg"/>
          <p:cNvPicPr>
            <a:picLocks noChangeAspect="1"/>
          </p:cNvPicPr>
          <p:nvPr/>
        </p:nvPicPr>
        <p:blipFill>
          <a:blip r:embed="rId7" cstate="print"/>
          <a:srcRect/>
          <a:stretch>
            <a:fillRect/>
          </a:stretch>
        </p:blipFill>
        <p:spPr bwMode="auto">
          <a:xfrm>
            <a:off x="2133600" y="2286000"/>
            <a:ext cx="1676400" cy="2498725"/>
          </a:xfrm>
          <a:prstGeom prst="rect">
            <a:avLst/>
          </a:prstGeom>
          <a:noFill/>
          <a:ln w="9525">
            <a:noFill/>
            <a:miter lim="800000"/>
            <a:headEnd/>
            <a:tailEnd/>
          </a:ln>
        </p:spPr>
      </p:pic>
      <p:pic>
        <p:nvPicPr>
          <p:cNvPr id="6151" name="Picture 9" descr="Kinneret2.jpg"/>
          <p:cNvPicPr>
            <a:picLocks noChangeAspect="1"/>
          </p:cNvPicPr>
          <p:nvPr/>
        </p:nvPicPr>
        <p:blipFill>
          <a:blip r:embed="rId8" cstate="print"/>
          <a:srcRect/>
          <a:stretch>
            <a:fillRect/>
          </a:stretch>
        </p:blipFill>
        <p:spPr bwMode="auto">
          <a:xfrm>
            <a:off x="4191000" y="3505200"/>
            <a:ext cx="2362200" cy="1568450"/>
          </a:xfrm>
          <a:prstGeom prst="rect">
            <a:avLst/>
          </a:prstGeom>
          <a:noFill/>
          <a:ln w="9525">
            <a:noFill/>
            <a:miter lim="800000"/>
            <a:headEnd/>
            <a:tailEnd/>
          </a:ln>
        </p:spPr>
      </p:pic>
      <p:pic>
        <p:nvPicPr>
          <p:cNvPr id="6152" name="Picture 11" descr="Beach.jpg"/>
          <p:cNvPicPr>
            <a:picLocks noChangeAspect="1"/>
          </p:cNvPicPr>
          <p:nvPr/>
        </p:nvPicPr>
        <p:blipFill>
          <a:blip r:embed="rId9" cstate="print"/>
          <a:srcRect/>
          <a:stretch>
            <a:fillRect/>
          </a:stretch>
        </p:blipFill>
        <p:spPr bwMode="auto">
          <a:xfrm>
            <a:off x="228600" y="4902200"/>
            <a:ext cx="1681163" cy="1892300"/>
          </a:xfrm>
          <a:prstGeom prst="rect">
            <a:avLst/>
          </a:prstGeom>
          <a:noFill/>
          <a:ln w="9525">
            <a:noFill/>
            <a:miter lim="800000"/>
            <a:headEnd/>
            <a:tailEnd/>
          </a:ln>
        </p:spPr>
      </p:pic>
      <p:pic>
        <p:nvPicPr>
          <p:cNvPr id="6153" name="Picture 12" descr="AzrielliTowers.jpg"/>
          <p:cNvPicPr>
            <a:picLocks noChangeAspect="1"/>
          </p:cNvPicPr>
          <p:nvPr/>
        </p:nvPicPr>
        <p:blipFill>
          <a:blip r:embed="rId10" cstate="print"/>
          <a:srcRect/>
          <a:stretch>
            <a:fillRect/>
          </a:stretch>
        </p:blipFill>
        <p:spPr bwMode="auto">
          <a:xfrm>
            <a:off x="3986213" y="228600"/>
            <a:ext cx="2033587" cy="3048000"/>
          </a:xfrm>
          <a:prstGeom prst="rect">
            <a:avLst/>
          </a:prstGeom>
          <a:noFill/>
          <a:ln w="9525">
            <a:noFill/>
            <a:miter lim="800000"/>
            <a:headEnd/>
            <a:tailEnd/>
          </a:ln>
        </p:spPr>
      </p:pic>
      <p:pic>
        <p:nvPicPr>
          <p:cNvPr id="6154" name="Picture 14" descr="DizengoffMall.jpg"/>
          <p:cNvPicPr>
            <a:picLocks noChangeAspect="1"/>
          </p:cNvPicPr>
          <p:nvPr/>
        </p:nvPicPr>
        <p:blipFill>
          <a:blip r:embed="rId11" cstate="print"/>
          <a:srcRect/>
          <a:stretch>
            <a:fillRect/>
          </a:stretch>
        </p:blipFill>
        <p:spPr bwMode="auto">
          <a:xfrm>
            <a:off x="6705600" y="3581400"/>
            <a:ext cx="2316163" cy="1524000"/>
          </a:xfrm>
          <a:prstGeom prst="rect">
            <a:avLst/>
          </a:prstGeom>
          <a:noFill/>
          <a:ln w="9525">
            <a:noFill/>
            <a:miter lim="800000"/>
            <a:headEnd/>
            <a:tailEnd/>
          </a:ln>
        </p:spPr>
      </p:pic>
      <p:pic>
        <p:nvPicPr>
          <p:cNvPr id="6155" name="Picture 16" descr="Kotel.jpg"/>
          <p:cNvPicPr>
            <a:picLocks noChangeAspect="1"/>
          </p:cNvPicPr>
          <p:nvPr/>
        </p:nvPicPr>
        <p:blipFill>
          <a:blip r:embed="rId12" cstate="print"/>
          <a:srcRect/>
          <a:stretch>
            <a:fillRect/>
          </a:stretch>
        </p:blipFill>
        <p:spPr bwMode="auto">
          <a:xfrm>
            <a:off x="228600" y="304800"/>
            <a:ext cx="2895600" cy="1917700"/>
          </a:xfrm>
          <a:prstGeom prst="rect">
            <a:avLst/>
          </a:prstGeom>
          <a:noFill/>
          <a:ln w="9525">
            <a:noFill/>
            <a:miter lim="800000"/>
            <a:headEnd/>
            <a:tailEnd/>
          </a:ln>
        </p:spPr>
      </p:pic>
      <p:pic>
        <p:nvPicPr>
          <p:cNvPr id="6156" name="Picture 17" descr="Haifa.jpg"/>
          <p:cNvPicPr>
            <a:picLocks noChangeAspect="1"/>
          </p:cNvPicPr>
          <p:nvPr/>
        </p:nvPicPr>
        <p:blipFill>
          <a:blip r:embed="rId13" cstate="print"/>
          <a:srcRect/>
          <a:stretch>
            <a:fillRect/>
          </a:stretch>
        </p:blipFill>
        <p:spPr bwMode="auto">
          <a:xfrm>
            <a:off x="6146800" y="1981200"/>
            <a:ext cx="2921000" cy="1295400"/>
          </a:xfrm>
          <a:prstGeom prst="rect">
            <a:avLst/>
          </a:prstGeom>
          <a:noFill/>
          <a:ln w="9525">
            <a:noFill/>
            <a:miter lim="800000"/>
            <a:headEnd/>
            <a:tailEnd/>
          </a:ln>
        </p:spPr>
      </p:pic>
      <p:pic>
        <p:nvPicPr>
          <p:cNvPr id="6157" name="Picture 18" descr="Eilat.jpg"/>
          <p:cNvPicPr>
            <a:picLocks noChangeAspect="1"/>
          </p:cNvPicPr>
          <p:nvPr/>
        </p:nvPicPr>
        <p:blipFill>
          <a:blip r:embed="rId14" cstate="print"/>
          <a:srcRect/>
          <a:stretch>
            <a:fillRect/>
          </a:stretch>
        </p:blipFill>
        <p:spPr bwMode="auto">
          <a:xfrm>
            <a:off x="228600" y="2590800"/>
            <a:ext cx="1719263"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7" descr="Israel"/>
          <p:cNvPicPr>
            <a:picLocks noChangeAspect="1" noChangeArrowheads="1"/>
          </p:cNvPicPr>
          <p:nvPr/>
        </p:nvPicPr>
        <p:blipFill>
          <a:blip r:embed="rId3" cstate="print"/>
          <a:srcRect/>
          <a:stretch>
            <a:fillRect/>
          </a:stretch>
        </p:blipFill>
        <p:spPr bwMode="auto">
          <a:xfrm>
            <a:off x="2209800" y="5105400"/>
            <a:ext cx="1554163" cy="1554163"/>
          </a:xfrm>
          <a:prstGeom prst="rect">
            <a:avLst/>
          </a:prstGeom>
          <a:noFill/>
          <a:ln w="9525">
            <a:noFill/>
            <a:miter lim="800000"/>
            <a:headEnd/>
            <a:tailEnd/>
          </a:ln>
        </p:spPr>
      </p:pic>
      <p:pic>
        <p:nvPicPr>
          <p:cNvPr id="4099" name="Picture 8"/>
          <p:cNvPicPr>
            <a:picLocks noChangeAspect="1" noChangeArrowheads="1"/>
          </p:cNvPicPr>
          <p:nvPr/>
        </p:nvPicPr>
        <p:blipFill>
          <a:blip r:embed="rId4" cstate="print"/>
          <a:srcRect/>
          <a:stretch>
            <a:fillRect/>
          </a:stretch>
        </p:blipFill>
        <p:spPr bwMode="auto">
          <a:xfrm>
            <a:off x="3886200" y="152400"/>
            <a:ext cx="1554163" cy="1554163"/>
          </a:xfrm>
          <a:prstGeom prst="rect">
            <a:avLst/>
          </a:prstGeom>
          <a:noFill/>
          <a:ln w="9525">
            <a:noFill/>
            <a:miter lim="800000"/>
            <a:headEnd/>
            <a:tailEnd/>
          </a:ln>
        </p:spPr>
      </p:pic>
      <p:pic>
        <p:nvPicPr>
          <p:cNvPr id="4100" name="Picture 9"/>
          <p:cNvPicPr>
            <a:picLocks noChangeAspect="1" noChangeArrowheads="1"/>
          </p:cNvPicPr>
          <p:nvPr/>
        </p:nvPicPr>
        <p:blipFill>
          <a:blip r:embed="rId5" cstate="print"/>
          <a:srcRect/>
          <a:stretch>
            <a:fillRect/>
          </a:stretch>
        </p:blipFill>
        <p:spPr bwMode="auto">
          <a:xfrm>
            <a:off x="5562600" y="5105400"/>
            <a:ext cx="1554163" cy="1554163"/>
          </a:xfrm>
          <a:prstGeom prst="rect">
            <a:avLst/>
          </a:prstGeom>
          <a:noFill/>
          <a:ln w="9525">
            <a:noFill/>
            <a:miter lim="800000"/>
            <a:headEnd/>
            <a:tailEnd/>
          </a:ln>
        </p:spPr>
      </p:pic>
      <p:pic>
        <p:nvPicPr>
          <p:cNvPr id="4101" name="Picture 10">
            <a:hlinkClick r:id="rId6" tooltip="Karnit Goldwasser"/>
          </p:cNvPr>
          <p:cNvPicPr>
            <a:picLocks noChangeAspect="1" noChangeArrowheads="1"/>
          </p:cNvPicPr>
          <p:nvPr/>
        </p:nvPicPr>
        <p:blipFill>
          <a:blip r:embed="rId7" cstate="print"/>
          <a:srcRect/>
          <a:stretch>
            <a:fillRect/>
          </a:stretch>
        </p:blipFill>
        <p:spPr bwMode="auto">
          <a:xfrm>
            <a:off x="7208838" y="152400"/>
            <a:ext cx="1554162" cy="1554163"/>
          </a:xfrm>
          <a:prstGeom prst="rect">
            <a:avLst/>
          </a:prstGeom>
          <a:noFill/>
          <a:ln w="9525">
            <a:noFill/>
            <a:miter lim="800000"/>
            <a:headEnd/>
            <a:tailEnd/>
          </a:ln>
        </p:spPr>
      </p:pic>
      <p:pic>
        <p:nvPicPr>
          <p:cNvPr id="4102" name="Picture 11"/>
          <p:cNvPicPr>
            <a:picLocks noChangeAspect="1" noChangeArrowheads="1"/>
          </p:cNvPicPr>
          <p:nvPr/>
        </p:nvPicPr>
        <p:blipFill>
          <a:blip r:embed="rId8" cstate="print"/>
          <a:srcRect/>
          <a:stretch>
            <a:fillRect/>
          </a:stretch>
        </p:blipFill>
        <p:spPr bwMode="auto">
          <a:xfrm>
            <a:off x="579438" y="1828800"/>
            <a:ext cx="1554162" cy="1554163"/>
          </a:xfrm>
          <a:prstGeom prst="rect">
            <a:avLst/>
          </a:prstGeom>
          <a:noFill/>
          <a:ln w="9525">
            <a:noFill/>
            <a:miter lim="800000"/>
            <a:headEnd/>
            <a:tailEnd/>
          </a:ln>
        </p:spPr>
      </p:pic>
      <p:pic>
        <p:nvPicPr>
          <p:cNvPr id="4103" name="Picture 12"/>
          <p:cNvPicPr>
            <a:picLocks noChangeAspect="1" noChangeArrowheads="1"/>
          </p:cNvPicPr>
          <p:nvPr/>
        </p:nvPicPr>
        <p:blipFill>
          <a:blip r:embed="rId9" cstate="print"/>
          <a:srcRect/>
          <a:stretch>
            <a:fillRect/>
          </a:stretch>
        </p:blipFill>
        <p:spPr bwMode="auto">
          <a:xfrm>
            <a:off x="5562600" y="1828800"/>
            <a:ext cx="1554163" cy="1554163"/>
          </a:xfrm>
          <a:prstGeom prst="rect">
            <a:avLst/>
          </a:prstGeom>
          <a:noFill/>
          <a:ln w="9525">
            <a:noFill/>
            <a:miter lim="800000"/>
            <a:headEnd/>
            <a:tailEnd/>
          </a:ln>
        </p:spPr>
      </p:pic>
      <p:pic>
        <p:nvPicPr>
          <p:cNvPr id="4104" name="Picture 13"/>
          <p:cNvPicPr>
            <a:picLocks noChangeAspect="1" noChangeArrowheads="1"/>
          </p:cNvPicPr>
          <p:nvPr/>
        </p:nvPicPr>
        <p:blipFill>
          <a:blip r:embed="rId10" cstate="print"/>
          <a:srcRect/>
          <a:stretch>
            <a:fillRect/>
          </a:stretch>
        </p:blipFill>
        <p:spPr bwMode="auto">
          <a:xfrm>
            <a:off x="2209800" y="1828800"/>
            <a:ext cx="1554163" cy="1554163"/>
          </a:xfrm>
          <a:prstGeom prst="rect">
            <a:avLst/>
          </a:prstGeom>
          <a:noFill/>
          <a:ln w="9525">
            <a:noFill/>
            <a:miter lim="800000"/>
            <a:headEnd/>
            <a:tailEnd/>
          </a:ln>
        </p:spPr>
      </p:pic>
      <p:pic>
        <p:nvPicPr>
          <p:cNvPr id="4105" name="Picture 14"/>
          <p:cNvPicPr>
            <a:picLocks noChangeAspect="1" noChangeArrowheads="1"/>
          </p:cNvPicPr>
          <p:nvPr/>
        </p:nvPicPr>
        <p:blipFill>
          <a:blip r:embed="rId11" cstate="print"/>
          <a:srcRect/>
          <a:stretch>
            <a:fillRect/>
          </a:stretch>
        </p:blipFill>
        <p:spPr bwMode="auto">
          <a:xfrm>
            <a:off x="3886200" y="1828800"/>
            <a:ext cx="1554163" cy="1554163"/>
          </a:xfrm>
          <a:prstGeom prst="rect">
            <a:avLst/>
          </a:prstGeom>
          <a:noFill/>
          <a:ln w="9525">
            <a:noFill/>
            <a:miter lim="800000"/>
            <a:headEnd/>
            <a:tailEnd/>
          </a:ln>
        </p:spPr>
      </p:pic>
      <p:pic>
        <p:nvPicPr>
          <p:cNvPr id="4106" name="Picture 15"/>
          <p:cNvPicPr>
            <a:picLocks noChangeAspect="1" noChangeArrowheads="1"/>
          </p:cNvPicPr>
          <p:nvPr/>
        </p:nvPicPr>
        <p:blipFill>
          <a:blip r:embed="rId12" cstate="print"/>
          <a:srcRect/>
          <a:stretch>
            <a:fillRect/>
          </a:stretch>
        </p:blipFill>
        <p:spPr bwMode="auto">
          <a:xfrm>
            <a:off x="2209800" y="3470275"/>
            <a:ext cx="1554163" cy="1554163"/>
          </a:xfrm>
          <a:prstGeom prst="rect">
            <a:avLst/>
          </a:prstGeom>
          <a:noFill/>
          <a:ln w="9525">
            <a:noFill/>
            <a:miter lim="800000"/>
            <a:headEnd/>
            <a:tailEnd/>
          </a:ln>
        </p:spPr>
      </p:pic>
      <p:pic>
        <p:nvPicPr>
          <p:cNvPr id="4107" name="Picture 18"/>
          <p:cNvPicPr>
            <a:picLocks noChangeAspect="1" noChangeArrowheads="1"/>
          </p:cNvPicPr>
          <p:nvPr/>
        </p:nvPicPr>
        <p:blipFill>
          <a:blip r:embed="rId13" cstate="print"/>
          <a:srcRect/>
          <a:stretch>
            <a:fillRect/>
          </a:stretch>
        </p:blipFill>
        <p:spPr bwMode="auto">
          <a:xfrm>
            <a:off x="2209800" y="152400"/>
            <a:ext cx="1554163" cy="1554163"/>
          </a:xfrm>
          <a:prstGeom prst="rect">
            <a:avLst/>
          </a:prstGeom>
          <a:noFill/>
          <a:ln w="9525">
            <a:noFill/>
            <a:miter lim="800000"/>
            <a:headEnd/>
            <a:tailEnd/>
          </a:ln>
        </p:spPr>
      </p:pic>
      <p:pic>
        <p:nvPicPr>
          <p:cNvPr id="4108" name="Picture 19"/>
          <p:cNvPicPr>
            <a:picLocks noChangeAspect="1" noChangeArrowheads="1"/>
          </p:cNvPicPr>
          <p:nvPr/>
        </p:nvPicPr>
        <p:blipFill>
          <a:blip r:embed="rId14" cstate="print"/>
          <a:srcRect/>
          <a:stretch>
            <a:fillRect/>
          </a:stretch>
        </p:blipFill>
        <p:spPr bwMode="auto">
          <a:xfrm>
            <a:off x="579438" y="5105400"/>
            <a:ext cx="1554162" cy="1554163"/>
          </a:xfrm>
          <a:prstGeom prst="rect">
            <a:avLst/>
          </a:prstGeom>
          <a:noFill/>
          <a:ln w="9525">
            <a:noFill/>
            <a:miter lim="800000"/>
            <a:headEnd/>
            <a:tailEnd/>
          </a:ln>
        </p:spPr>
      </p:pic>
      <p:pic>
        <p:nvPicPr>
          <p:cNvPr id="4109" name="Picture 20">
            <a:hlinkClick r:id="rId15" tooltip="Robert Aumann, 2005 winner of Nobel Prize in economics"/>
          </p:cNvPr>
          <p:cNvPicPr>
            <a:picLocks noChangeAspect="1" noChangeArrowheads="1"/>
          </p:cNvPicPr>
          <p:nvPr/>
        </p:nvPicPr>
        <p:blipFill>
          <a:blip r:embed="rId16" cstate="print"/>
          <a:srcRect/>
          <a:stretch>
            <a:fillRect/>
          </a:stretch>
        </p:blipFill>
        <p:spPr bwMode="auto">
          <a:xfrm>
            <a:off x="7208838" y="1828800"/>
            <a:ext cx="1554162" cy="1554163"/>
          </a:xfrm>
          <a:prstGeom prst="rect">
            <a:avLst/>
          </a:prstGeom>
          <a:noFill/>
          <a:ln w="9525">
            <a:noFill/>
            <a:miter lim="800000"/>
            <a:headEnd/>
            <a:tailEnd/>
          </a:ln>
        </p:spPr>
      </p:pic>
      <p:pic>
        <p:nvPicPr>
          <p:cNvPr id="4110" name="Picture 10" descr="ramonbig_2">
            <a:hlinkClick r:id="rId17" tooltip="Ilan Ramon"/>
          </p:cNvPr>
          <p:cNvPicPr>
            <a:picLocks noChangeAspect="1" noChangeArrowheads="1"/>
          </p:cNvPicPr>
          <p:nvPr/>
        </p:nvPicPr>
        <p:blipFill>
          <a:blip r:embed="rId18" cstate="print"/>
          <a:srcRect l="7576" r="3787"/>
          <a:stretch>
            <a:fillRect/>
          </a:stretch>
        </p:blipFill>
        <p:spPr bwMode="auto">
          <a:xfrm>
            <a:off x="579438" y="3470275"/>
            <a:ext cx="1554162" cy="1558925"/>
          </a:xfrm>
          <a:prstGeom prst="rect">
            <a:avLst/>
          </a:prstGeom>
          <a:noFill/>
          <a:ln w="9525">
            <a:noFill/>
            <a:miter lim="800000"/>
            <a:headEnd/>
            <a:tailEnd/>
          </a:ln>
        </p:spPr>
      </p:pic>
      <p:pic>
        <p:nvPicPr>
          <p:cNvPr id="4111" name="Picture 15" descr="1999">
            <a:hlinkClick r:id="rId19" tooltip="Rana Raslan, Miss Israel 1999"/>
          </p:cNvPr>
          <p:cNvPicPr>
            <a:picLocks noChangeAspect="1" noChangeArrowheads="1"/>
          </p:cNvPicPr>
          <p:nvPr/>
        </p:nvPicPr>
        <p:blipFill>
          <a:blip r:embed="rId20" cstate="print"/>
          <a:srcRect l="4080" r="4800"/>
          <a:stretch>
            <a:fillRect/>
          </a:stretch>
        </p:blipFill>
        <p:spPr bwMode="auto">
          <a:xfrm>
            <a:off x="7208838" y="3470275"/>
            <a:ext cx="1554162" cy="1552575"/>
          </a:xfrm>
          <a:prstGeom prst="rect">
            <a:avLst/>
          </a:prstGeom>
          <a:noFill/>
          <a:ln w="9525">
            <a:noFill/>
            <a:miter lim="800000"/>
            <a:headEnd/>
            <a:tailEnd/>
          </a:ln>
        </p:spPr>
      </p:pic>
      <p:pic>
        <p:nvPicPr>
          <p:cNvPr id="4112" name="Picture 21">
            <a:hlinkClick r:id="rId21" tooltip="Eitan Wertheimer, ISCAR Chairman"/>
          </p:cNvPr>
          <p:cNvPicPr>
            <a:picLocks noChangeAspect="1" noChangeArrowheads="1"/>
          </p:cNvPicPr>
          <p:nvPr/>
        </p:nvPicPr>
        <p:blipFill>
          <a:blip r:embed="rId22" cstate="print"/>
          <a:srcRect/>
          <a:stretch>
            <a:fillRect/>
          </a:stretch>
        </p:blipFill>
        <p:spPr bwMode="auto">
          <a:xfrm>
            <a:off x="7208838" y="5105400"/>
            <a:ext cx="1554162" cy="1554163"/>
          </a:xfrm>
          <a:prstGeom prst="rect">
            <a:avLst/>
          </a:prstGeom>
          <a:noFill/>
          <a:ln w="9525">
            <a:noFill/>
            <a:miter lim="800000"/>
            <a:headEnd/>
            <a:tailEnd/>
          </a:ln>
        </p:spPr>
      </p:pic>
      <p:pic>
        <p:nvPicPr>
          <p:cNvPr id="4113" name="Picture 22">
            <a:hlinkClick r:id="rId23" tooltip="Tal Checal, chairman of the Ethiopian Student Union"/>
          </p:cNvPr>
          <p:cNvPicPr>
            <a:picLocks noChangeAspect="1" noChangeArrowheads="1"/>
          </p:cNvPicPr>
          <p:nvPr/>
        </p:nvPicPr>
        <p:blipFill>
          <a:blip r:embed="rId24" cstate="print"/>
          <a:srcRect/>
          <a:stretch>
            <a:fillRect/>
          </a:stretch>
        </p:blipFill>
        <p:spPr bwMode="auto">
          <a:xfrm>
            <a:off x="3886200" y="3470275"/>
            <a:ext cx="1554163" cy="1554163"/>
          </a:xfrm>
          <a:prstGeom prst="rect">
            <a:avLst/>
          </a:prstGeom>
          <a:noFill/>
          <a:ln w="9525">
            <a:noFill/>
            <a:miter lim="800000"/>
            <a:headEnd/>
            <a:tailEnd/>
          </a:ln>
        </p:spPr>
      </p:pic>
      <p:pic>
        <p:nvPicPr>
          <p:cNvPr id="4114" name="Picture 23">
            <a:hlinkClick r:id="rId25" tooltip="Ethiopian-born Belaynish Zevadia, Israel's deputy consul general to the U.S. Southwest"/>
          </p:cNvPr>
          <p:cNvPicPr>
            <a:picLocks noChangeAspect="1" noChangeArrowheads="1"/>
          </p:cNvPicPr>
          <p:nvPr/>
        </p:nvPicPr>
        <p:blipFill>
          <a:blip r:embed="rId26" cstate="print"/>
          <a:srcRect/>
          <a:stretch>
            <a:fillRect/>
          </a:stretch>
        </p:blipFill>
        <p:spPr bwMode="auto">
          <a:xfrm>
            <a:off x="3886200" y="5105400"/>
            <a:ext cx="1554163" cy="1554163"/>
          </a:xfrm>
          <a:prstGeom prst="rect">
            <a:avLst/>
          </a:prstGeom>
          <a:noFill/>
          <a:ln w="9525">
            <a:noFill/>
            <a:miter lim="800000"/>
            <a:headEnd/>
            <a:tailEnd/>
          </a:ln>
        </p:spPr>
      </p:pic>
      <p:pic>
        <p:nvPicPr>
          <p:cNvPr id="4115" name="Picture 24">
            <a:hlinkClick r:id="rId27" tooltip="Salim Joubran, Israeli Supreme Court justice"/>
          </p:cNvPr>
          <p:cNvPicPr>
            <a:picLocks noChangeAspect="1" noChangeArrowheads="1"/>
          </p:cNvPicPr>
          <p:nvPr/>
        </p:nvPicPr>
        <p:blipFill>
          <a:blip r:embed="rId28" cstate="print"/>
          <a:srcRect/>
          <a:stretch>
            <a:fillRect/>
          </a:stretch>
        </p:blipFill>
        <p:spPr bwMode="auto">
          <a:xfrm>
            <a:off x="5562600" y="152400"/>
            <a:ext cx="1554163" cy="1554163"/>
          </a:xfrm>
          <a:prstGeom prst="rect">
            <a:avLst/>
          </a:prstGeom>
          <a:noFill/>
          <a:ln w="9525">
            <a:noFill/>
            <a:miter lim="800000"/>
            <a:headEnd/>
            <a:tailEnd/>
          </a:ln>
        </p:spPr>
      </p:pic>
      <p:pic>
        <p:nvPicPr>
          <p:cNvPr id="4116" name="Picture 26" descr="http://www.enchantedlearning.com/asia/israel/flag/"/>
          <p:cNvPicPr>
            <a:picLocks noChangeAspect="1" noChangeArrowheads="1"/>
          </p:cNvPicPr>
          <p:nvPr/>
        </p:nvPicPr>
        <p:blipFill>
          <a:blip r:embed="rId29" cstate="print"/>
          <a:srcRect/>
          <a:stretch>
            <a:fillRect/>
          </a:stretch>
        </p:blipFill>
        <p:spPr bwMode="auto">
          <a:xfrm>
            <a:off x="5562600" y="3697288"/>
            <a:ext cx="1554163" cy="1179512"/>
          </a:xfrm>
          <a:prstGeom prst="rect">
            <a:avLst/>
          </a:prstGeom>
          <a:noFill/>
          <a:ln w="9525">
            <a:noFill/>
            <a:miter lim="800000"/>
            <a:headEnd/>
            <a:tailEnd/>
          </a:ln>
        </p:spPr>
      </p:pic>
      <p:pic>
        <p:nvPicPr>
          <p:cNvPr id="4117" name="Picture 24"/>
          <p:cNvPicPr>
            <a:picLocks noChangeAspect="1" noChangeArrowheads="1"/>
          </p:cNvPicPr>
          <p:nvPr/>
        </p:nvPicPr>
        <p:blipFill>
          <a:blip r:embed="rId30" cstate="print"/>
          <a:srcRect/>
          <a:stretch>
            <a:fillRect/>
          </a:stretch>
        </p:blipFill>
        <p:spPr bwMode="auto">
          <a:xfrm>
            <a:off x="579438" y="152400"/>
            <a:ext cx="1554162" cy="1554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exablate1">
            <a:hlinkClick r:id="rId3" action="ppaction://hlinkfile" tooltip="Israeli-developed, FDA-approved MRI technique can distinguish between benign &amp; malignant lumps in breast &amp; prostate, reducing need for surgical biopsies"/>
          </p:cNvPr>
          <p:cNvPicPr>
            <a:picLocks noChangeAspect="1" noChangeArrowheads="1"/>
          </p:cNvPicPr>
          <p:nvPr/>
        </p:nvPicPr>
        <p:blipFill>
          <a:blip r:embed="rId4" cstate="print">
            <a:lum contrast="6000"/>
          </a:blip>
          <a:srcRect/>
          <a:stretch>
            <a:fillRect/>
          </a:stretch>
        </p:blipFill>
        <p:spPr bwMode="auto">
          <a:xfrm>
            <a:off x="170090" y="241410"/>
            <a:ext cx="2114085" cy="2050022"/>
          </a:xfrm>
          <a:prstGeom prst="rect">
            <a:avLst/>
          </a:prstGeom>
          <a:noFill/>
          <a:ln w="9525">
            <a:noFill/>
            <a:miter lim="800000"/>
            <a:headEnd/>
            <a:tailEnd/>
          </a:ln>
        </p:spPr>
      </p:pic>
      <p:pic>
        <p:nvPicPr>
          <p:cNvPr id="3076" name="Picture 5" descr="brainstorm-marrow">
            <a:hlinkClick r:id="rId5" tooltip="A Tel Aviv biotech company has developed a new treatment for Parkinson's Disease, using a patient's own bone marrow cells."/>
          </p:cNvPr>
          <p:cNvPicPr>
            <a:picLocks noChangeAspect="1" noChangeArrowheads="1"/>
          </p:cNvPicPr>
          <p:nvPr/>
        </p:nvPicPr>
        <p:blipFill>
          <a:blip r:embed="rId6" cstate="print"/>
          <a:srcRect l="6061"/>
          <a:stretch>
            <a:fillRect/>
          </a:stretch>
        </p:blipFill>
        <p:spPr bwMode="auto">
          <a:xfrm>
            <a:off x="4664208" y="241410"/>
            <a:ext cx="2108747" cy="2050022"/>
          </a:xfrm>
          <a:prstGeom prst="rect">
            <a:avLst/>
          </a:prstGeom>
          <a:noFill/>
          <a:ln w="9525">
            <a:noFill/>
            <a:miter lim="800000"/>
            <a:headEnd/>
            <a:tailEnd/>
          </a:ln>
        </p:spPr>
      </p:pic>
      <p:pic>
        <p:nvPicPr>
          <p:cNvPr id="3077" name="Picture 6" descr="escape1">
            <a:hlinkClick r:id="rId7" action="ppaction://hlinkfile" tooltip="Escape Rescue Systems, inspired by 9/11, developed an external collapsible evacuation elevator for high-rise buildings.  ERS has signed a deal to supply the system to one of the largest real-estate firms in New York."/>
          </p:cNvPr>
          <p:cNvPicPr>
            <a:picLocks noChangeAspect="1" noChangeArrowheads="1"/>
          </p:cNvPicPr>
          <p:nvPr/>
        </p:nvPicPr>
        <p:blipFill>
          <a:blip r:embed="rId8" cstate="print"/>
          <a:srcRect b="12273"/>
          <a:stretch>
            <a:fillRect/>
          </a:stretch>
        </p:blipFill>
        <p:spPr bwMode="auto">
          <a:xfrm>
            <a:off x="6914984" y="4643320"/>
            <a:ext cx="2114085" cy="2060699"/>
          </a:xfrm>
          <a:prstGeom prst="rect">
            <a:avLst/>
          </a:prstGeom>
          <a:noFill/>
          <a:ln w="9525">
            <a:noFill/>
            <a:miter lim="800000"/>
            <a:headEnd/>
            <a:tailEnd/>
          </a:ln>
        </p:spPr>
      </p:pic>
      <p:pic>
        <p:nvPicPr>
          <p:cNvPr id="3078" name="Picture 7" descr="MS%20vaccine"/>
          <p:cNvPicPr>
            <a:picLocks noChangeAspect="1" noChangeArrowheads="1"/>
          </p:cNvPicPr>
          <p:nvPr/>
        </p:nvPicPr>
        <p:blipFill>
          <a:blip r:embed="rId9" cstate="print"/>
          <a:srcRect l="16327"/>
          <a:stretch>
            <a:fillRect/>
          </a:stretch>
        </p:blipFill>
        <p:spPr bwMode="auto">
          <a:xfrm>
            <a:off x="6904307" y="241410"/>
            <a:ext cx="2124762" cy="2050022"/>
          </a:xfrm>
          <a:prstGeom prst="rect">
            <a:avLst/>
          </a:prstGeom>
          <a:noFill/>
          <a:ln w="9525">
            <a:noFill/>
            <a:miter lim="800000"/>
            <a:headEnd/>
            <a:tailEnd/>
          </a:ln>
        </p:spPr>
      </p:pic>
      <p:pic>
        <p:nvPicPr>
          <p:cNvPr id="3079" name="Picture 8" descr="global_0030_art_0"/>
          <p:cNvPicPr>
            <a:picLocks noChangeAspect="1" noChangeArrowheads="1"/>
          </p:cNvPicPr>
          <p:nvPr/>
        </p:nvPicPr>
        <p:blipFill>
          <a:blip r:embed="rId10" cstate="print"/>
          <a:srcRect r="7272"/>
          <a:stretch>
            <a:fillRect/>
          </a:stretch>
        </p:blipFill>
        <p:spPr bwMode="auto">
          <a:xfrm>
            <a:off x="170090" y="4655776"/>
            <a:ext cx="2110526" cy="2048243"/>
          </a:xfrm>
          <a:prstGeom prst="rect">
            <a:avLst/>
          </a:prstGeom>
          <a:noFill/>
          <a:ln w="9525">
            <a:noFill/>
            <a:miter lim="800000"/>
            <a:headEnd/>
            <a:tailEnd/>
          </a:ln>
        </p:spPr>
      </p:pic>
      <p:pic>
        <p:nvPicPr>
          <p:cNvPr id="3080" name="Picture 9" descr="infrared"/>
          <p:cNvPicPr>
            <a:picLocks noChangeAspect="1" noChangeArrowheads="1"/>
          </p:cNvPicPr>
          <p:nvPr/>
        </p:nvPicPr>
        <p:blipFill>
          <a:blip r:embed="rId11" cstate="print"/>
          <a:srcRect l="1515"/>
          <a:stretch>
            <a:fillRect/>
          </a:stretch>
        </p:blipFill>
        <p:spPr bwMode="auto">
          <a:xfrm>
            <a:off x="4680225" y="2443255"/>
            <a:ext cx="2092730" cy="2050021"/>
          </a:xfrm>
          <a:prstGeom prst="rect">
            <a:avLst/>
          </a:prstGeom>
          <a:noFill/>
          <a:ln w="9525">
            <a:noFill/>
            <a:miter lim="800000"/>
            <a:headEnd/>
            <a:tailEnd/>
          </a:ln>
        </p:spPr>
      </p:pic>
      <p:pic>
        <p:nvPicPr>
          <p:cNvPr id="3081" name="Picture 11" descr="ace2">
            <a:hlinkClick r:id="rId12" tooltip="An Israeli software system originally developed by the Israeli Air Force to train fighter pilots is now being used by American college basketball players and coaches to improve real-time decision making &amp; execution -- a workout for the brain."/>
          </p:cNvPr>
          <p:cNvPicPr>
            <a:picLocks noChangeAspect="1" noChangeArrowheads="1"/>
          </p:cNvPicPr>
          <p:nvPr/>
        </p:nvPicPr>
        <p:blipFill>
          <a:blip r:embed="rId13" cstate="print"/>
          <a:srcRect b="11111"/>
          <a:stretch>
            <a:fillRect/>
          </a:stretch>
        </p:blipFill>
        <p:spPr bwMode="auto">
          <a:xfrm>
            <a:off x="4658870" y="4653997"/>
            <a:ext cx="2114085" cy="2050022"/>
          </a:xfrm>
          <a:prstGeom prst="rect">
            <a:avLst/>
          </a:prstGeom>
          <a:noFill/>
          <a:ln w="9525">
            <a:noFill/>
            <a:miter lim="800000"/>
            <a:headEnd/>
            <a:tailEnd/>
          </a:ln>
        </p:spPr>
      </p:pic>
      <p:pic>
        <p:nvPicPr>
          <p:cNvPr id="3082" name="Picture 12" descr="MediWound_art_0"/>
          <p:cNvPicPr>
            <a:picLocks noChangeAspect="1" noChangeArrowheads="1"/>
          </p:cNvPicPr>
          <p:nvPr/>
        </p:nvPicPr>
        <p:blipFill>
          <a:blip r:embed="rId14" cstate="print"/>
          <a:srcRect l="7272"/>
          <a:stretch>
            <a:fillRect/>
          </a:stretch>
        </p:blipFill>
        <p:spPr bwMode="auto">
          <a:xfrm>
            <a:off x="2399837" y="241410"/>
            <a:ext cx="2110526" cy="2046463"/>
          </a:xfrm>
          <a:prstGeom prst="rect">
            <a:avLst/>
          </a:prstGeom>
          <a:noFill/>
          <a:ln w="9525">
            <a:noFill/>
            <a:miter lim="800000"/>
            <a:headEnd/>
            <a:tailEnd/>
          </a:ln>
        </p:spPr>
      </p:pic>
      <p:pic>
        <p:nvPicPr>
          <p:cNvPr id="3084" name="Picture 14" descr="idf-turkey7">
            <a:hlinkClick r:id="rId15" tooltip="An Israeli rescue team pulls a Turkish woman from the rubble after a 1999 earthquake."/>
          </p:cNvPr>
          <p:cNvPicPr>
            <a:picLocks noChangeAspect="1" noChangeArrowheads="1"/>
          </p:cNvPicPr>
          <p:nvPr/>
        </p:nvPicPr>
        <p:blipFill>
          <a:blip r:embed="rId16" cstate="print"/>
          <a:srcRect r="14049"/>
          <a:stretch>
            <a:fillRect/>
          </a:stretch>
        </p:blipFill>
        <p:spPr bwMode="auto">
          <a:xfrm>
            <a:off x="2405176" y="4661115"/>
            <a:ext cx="2099849" cy="2042904"/>
          </a:xfrm>
          <a:prstGeom prst="rect">
            <a:avLst/>
          </a:prstGeom>
          <a:noFill/>
          <a:ln w="9525">
            <a:noFill/>
            <a:miter lim="800000"/>
            <a:headEnd/>
            <a:tailEnd/>
          </a:ln>
        </p:spPr>
      </p:pic>
      <p:pic>
        <p:nvPicPr>
          <p:cNvPr id="3085" name="Picture 17" descr="http://www.firstcareproducts.com/images/instru1.jpg">
            <a:hlinkClick r:id="rId17" tooltip="Israeli-developed bandage for rapid field use by non-medical personnel for immediate hemorrhage control"/>
          </p:cNvPr>
          <p:cNvPicPr>
            <a:picLocks noChangeAspect="1" noChangeArrowheads="1"/>
          </p:cNvPicPr>
          <p:nvPr/>
        </p:nvPicPr>
        <p:blipFill>
          <a:blip r:embed="rId18" cstate="print"/>
          <a:srcRect l="5647" r="9412"/>
          <a:stretch>
            <a:fillRect/>
          </a:stretch>
        </p:blipFill>
        <p:spPr bwMode="auto">
          <a:xfrm>
            <a:off x="6925661" y="2448593"/>
            <a:ext cx="2103408" cy="2039345"/>
          </a:xfrm>
          <a:prstGeom prst="rect">
            <a:avLst/>
          </a:prstGeom>
          <a:noFill/>
          <a:ln w="9525">
            <a:noFill/>
            <a:miter lim="800000"/>
            <a:headEnd/>
            <a:tailEnd/>
          </a:ln>
        </p:spPr>
      </p:pic>
      <p:pic>
        <p:nvPicPr>
          <p:cNvPr id="3086" name="Picture 26" descr="http://www.enchantedlearning.com/asia/israel/flag/"/>
          <p:cNvPicPr>
            <a:picLocks noChangeAspect="1" noChangeArrowheads="1"/>
          </p:cNvPicPr>
          <p:nvPr/>
        </p:nvPicPr>
        <p:blipFill>
          <a:blip r:embed="rId19" cstate="print"/>
          <a:srcRect/>
          <a:stretch>
            <a:fillRect/>
          </a:stretch>
        </p:blipFill>
        <p:spPr bwMode="auto">
          <a:xfrm>
            <a:off x="2430089" y="2690609"/>
            <a:ext cx="2050022" cy="1555312"/>
          </a:xfrm>
          <a:prstGeom prst="rect">
            <a:avLst/>
          </a:prstGeom>
          <a:noFill/>
          <a:ln w="9525">
            <a:noFill/>
            <a:miter lim="800000"/>
            <a:headEnd/>
            <a:tailEnd/>
          </a:ln>
        </p:spPr>
      </p:pic>
      <p:pic>
        <p:nvPicPr>
          <p:cNvPr id="3087" name="Picture 17" descr="http://www.israel21c.com/Static/Binaries/Articles/glucotrck.big_0.GIF"/>
          <p:cNvPicPr>
            <a:picLocks noChangeAspect="1" noChangeArrowheads="1"/>
          </p:cNvPicPr>
          <p:nvPr/>
        </p:nvPicPr>
        <p:blipFill>
          <a:blip r:embed="rId20" cstate="print"/>
          <a:srcRect b="2437"/>
          <a:stretch>
            <a:fillRect/>
          </a:stretch>
        </p:blipFill>
        <p:spPr bwMode="auto">
          <a:xfrm>
            <a:off x="170090" y="2442365"/>
            <a:ext cx="2114085" cy="20518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edia Bias">
  <a:themeElements>
    <a:clrScheme name="Media Bia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edia Bia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edia Bia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edia Bia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edia Bia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edia Bia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edia Bia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edia Bia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edia Bia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edia Bia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edia Bia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edia Bia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edia Bia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edia Bia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 Bias</Template>
  <TotalTime>1594</TotalTime>
  <Words>989</Words>
  <Application>Microsoft Office PowerPoint</Application>
  <PresentationFormat>On-screen Show (4:3)</PresentationFormat>
  <Paragraphs>33</Paragraphs>
  <Slides>4</Slides>
  <Notes>4</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4</vt:i4>
      </vt:variant>
    </vt:vector>
  </HeadingPairs>
  <TitlesOfParts>
    <vt:vector size="6" baseType="lpstr">
      <vt:lpstr>Arial</vt:lpstr>
      <vt:lpstr>Media Bias</vt:lpstr>
      <vt:lpstr>A Positive Note</vt:lpstr>
      <vt:lpstr>Slide 2</vt:lpstr>
      <vt:lpstr>Slide 3</vt:lpstr>
      <vt:lpstr>Slide 4</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Broader View</dc:title>
  <dc:creator>Nevet Basker</dc:creator>
  <cp:lastModifiedBy>Nevet</cp:lastModifiedBy>
  <cp:revision>51</cp:revision>
  <dcterms:created xsi:type="dcterms:W3CDTF">2006-12-28T00:14:21Z</dcterms:created>
  <dcterms:modified xsi:type="dcterms:W3CDTF">2010-11-08T17:47:01Z</dcterms:modified>
</cp:coreProperties>
</file>