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7" r:id="rId2"/>
    <p:sldId id="266" r:id="rId3"/>
    <p:sldId id="267" r:id="rId4"/>
    <p:sldId id="268" r:id="rId5"/>
    <p:sldId id="269" r:id="rId6"/>
    <p:sldId id="270" r:id="rId7"/>
    <p:sldId id="271" r:id="rId8"/>
    <p:sldId id="277" r:id="rId9"/>
    <p:sldId id="276" r:id="rId10"/>
    <p:sldId id="272" r:id="rId11"/>
    <p:sldId id="273" r:id="rId12"/>
    <p:sldId id="275" r:id="rId13"/>
    <p:sldId id="274" r:id="rId14"/>
  </p:sldIdLst>
  <p:sldSz cx="9144000" cy="6858000" type="screen4x3"/>
  <p:notesSz cx="6858000" cy="90805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EBED"/>
    <a:srgbClr val="1C1C54"/>
    <a:srgbClr val="262674"/>
    <a:srgbClr val="DDDDDD"/>
    <a:srgbClr val="FF0000"/>
    <a:srgbClr val="990000"/>
    <a:srgbClr val="00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18" autoAdjust="0"/>
    <p:restoredTop sz="72000" autoAdjust="0"/>
  </p:normalViewPr>
  <p:slideViewPr>
    <p:cSldViewPr showGuides="1">
      <p:cViewPr varScale="1">
        <p:scale>
          <a:sx n="80" d="100"/>
          <a:sy n="80" d="100"/>
        </p:scale>
        <p:origin x="-1710" y="-78"/>
      </p:cViewPr>
      <p:guideLst>
        <p:guide orient="horz" pos="4168"/>
        <p:guide pos="2784"/>
        <p:guide pos="5653"/>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0" d="100"/>
          <a:sy n="60" d="100"/>
        </p:scale>
        <p:origin x="-1722" y="-78"/>
      </p:cViewPr>
      <p:guideLst>
        <p:guide orient="horz" pos="2860"/>
        <p:guide pos="2160"/>
      </p:guideLst>
    </p:cSldViewPr>
  </p:notes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19811"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19812" name="Rectangle 4"/>
          <p:cNvSpPr>
            <a:spLocks noGrp="1" noChangeArrowheads="1"/>
          </p:cNvSpPr>
          <p:nvPr>
            <p:ph type="ftr" sz="quarter" idx="2"/>
          </p:nvPr>
        </p:nvSpPr>
        <p:spPr bwMode="auto">
          <a:xfrm>
            <a:off x="0"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19813" name="Rectangle 5"/>
          <p:cNvSpPr>
            <a:spLocks noGrp="1" noChangeArrowheads="1"/>
          </p:cNvSpPr>
          <p:nvPr>
            <p:ph type="sldNum" sz="quarter" idx="3"/>
          </p:nvPr>
        </p:nvSpPr>
        <p:spPr bwMode="auto">
          <a:xfrm>
            <a:off x="3884613"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BC0C8FE-C22E-4FBD-BCF8-BA2ECB83B03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58371"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3316" name="Rectangle 4"/>
          <p:cNvSpPr>
            <a:spLocks noRot="1" noChangeArrowheads="1" noTextEdit="1"/>
          </p:cNvSpPr>
          <p:nvPr>
            <p:ph type="sldImg" idx="2"/>
          </p:nvPr>
        </p:nvSpPr>
        <p:spPr bwMode="auto">
          <a:xfrm>
            <a:off x="1158875" y="681038"/>
            <a:ext cx="4540250" cy="3405187"/>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13238"/>
            <a:ext cx="5486400" cy="408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3733800" y="8502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AE0CDFBA-03B4-40FF-B764-1801828579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A0E43C6-5691-4E30-9F56-E9D5B2DC7EF6}" type="slidenum">
              <a:rPr lang="en-US" smtClean="0"/>
              <a:pPr/>
              <a:t>1</a:t>
            </a:fld>
            <a:endParaRPr lang="en-US" smtClean="0"/>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smtClean="0"/>
              <a:t>http://www.aipac.org/slideshows/qassamrockets/index.html</a:t>
            </a:r>
          </a:p>
          <a:p>
            <a:pPr eaLnBrk="1" hangingPunct="1"/>
            <a:endParaRPr lang="en-US" smtClean="0"/>
          </a:p>
          <a:p>
            <a:pPr eaLnBrk="1" hangingPunct="1"/>
            <a:r>
              <a:rPr lang="en-US" smtClean="0"/>
              <a:t>Residents of the Israeli towns near the Gaza border, including Sderot, have for years been on the front lines of Hamas’ terror war against the Jewish state. In 2007, Palestinian terrorists have fired more than 2,000 Qassam rockets at Israeli civilians.</a:t>
            </a:r>
            <a:br>
              <a:rPr lang="en-US" smtClean="0"/>
            </a:br>
            <a:r>
              <a:rPr lang="en-US" smtClean="0"/>
              <a:t/>
            </a:r>
            <a:br>
              <a:rPr lang="en-US" smtClean="0"/>
            </a:br>
            <a:r>
              <a:rPr lang="en-US" smtClean="0"/>
              <a:t>Shot indiscriminately, the rockets have hit homes, schools and synagogues, injured dozens and killed eight people. The Israeli Red Dawn warning system gives residents only about 15 seconds to take cover from an incoming rocket attack. While most of the attacks have hit civilian areas, 69 Israeli soldiers based in the western Negev were wounded on Sept. 11 when a Qassam rocket hit near their tent as they were sleeping. A spokesman from the terrorist group Hamas called the attack a “victory from God.” </a:t>
            </a:r>
            <a:br>
              <a:rPr lang="en-US" smtClean="0"/>
            </a:br>
            <a:r>
              <a:rPr lang="en-US" smtClean="0"/>
              <a:t/>
            </a:r>
            <a:br>
              <a:rPr lang="en-US" smtClean="0"/>
            </a:br>
            <a:r>
              <a:rPr lang="en-US" smtClean="0"/>
              <a:t>Hamas’ recent violent takeover of the Gaza Strip has only exacerbated the threat to Israel. The Iranian-backed terrorist group continues to smuggle massive amounts of weapons through tunnels under the Gaza-Egypt border. Israel has demonstrated extreme restraint as its citizens face bombardment, but may be forced to take stronger steps to forestall the growing threat to its civilian population.</a:t>
            </a:r>
          </a:p>
          <a:p>
            <a:pPr eaLnBrk="1" hangingPunct="1"/>
            <a:endParaRPr lang="en-US" smtClean="0"/>
          </a:p>
          <a:p>
            <a:pPr eaLnBrk="1" hangingPunct="1"/>
            <a:r>
              <a:rPr lang="en-US" smtClean="0"/>
              <a:t>For additional pictures, see http://www.israelnationalnews.com/News/News.aspx/125430</a:t>
            </a:r>
          </a:p>
          <a:p>
            <a:pPr eaLnBrk="1" hangingPunct="1"/>
            <a:r>
              <a:rPr lang="en-US" smtClean="0"/>
              <a:t/>
            </a:r>
            <a:br>
              <a:rPr lang="en-US" smtClean="0"/>
            </a:b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b="1" smtClean="0"/>
              <a:t>Classroom that took a direct hit; children waiting for the explosion</a:t>
            </a:r>
          </a:p>
          <a:p>
            <a:endParaRPr lang="en-US" smtClean="0"/>
          </a:p>
          <a:p>
            <a:r>
              <a:rPr lang="en-US" smtClean="0"/>
              <a:t>(Source: Consulate General of Israel, New York)</a:t>
            </a:r>
          </a:p>
          <a:p>
            <a:endParaRPr lang="en-US" smtClean="0"/>
          </a:p>
          <a:p>
            <a:r>
              <a:rPr lang="en-US" smtClean="0"/>
              <a:t>See also video clip at: http://www.youtube.com/watch?v=GyM9Wg-5t98 which features a slide show (2’12”) with some of the same photos.</a:t>
            </a:r>
          </a:p>
          <a:p>
            <a:endParaRPr lang="en-US" smtClean="0"/>
          </a:p>
        </p:txBody>
      </p:sp>
      <p:sp>
        <p:nvSpPr>
          <p:cNvPr id="21508" name="Slide Number Placeholder 3"/>
          <p:cNvSpPr>
            <a:spLocks noGrp="1"/>
          </p:cNvSpPr>
          <p:nvPr>
            <p:ph type="sldNum" sz="quarter" idx="5"/>
          </p:nvPr>
        </p:nvSpPr>
        <p:spPr>
          <a:noFill/>
        </p:spPr>
        <p:txBody>
          <a:bodyPr/>
          <a:lstStyle/>
          <a:p>
            <a:fld id="{F4042904-AA14-4632-B23E-1E85F3BE024B}"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smtClean="0"/>
              <a:t>Left: </a:t>
            </a:r>
            <a:r>
              <a:rPr lang="en-US" b="1" smtClean="0"/>
              <a:t>A reinforced elementary school in downtown Sderot where children study everyday under fire</a:t>
            </a:r>
            <a:endParaRPr lang="en-US" smtClean="0"/>
          </a:p>
          <a:p>
            <a:endParaRPr lang="en-US" smtClean="0"/>
          </a:p>
          <a:p>
            <a:r>
              <a:rPr lang="en-US" smtClean="0"/>
              <a:t>Top right: </a:t>
            </a:r>
            <a:r>
              <a:rPr lang="en-US" b="1" smtClean="0"/>
              <a:t>Bus stops in Sderot, notably reinforced with concrete,  to protect those standing in open space from the daily barrage of rockets fired from Gaza</a:t>
            </a:r>
            <a:endParaRPr lang="en-US" smtClean="0"/>
          </a:p>
          <a:p>
            <a:endParaRPr lang="en-US" smtClean="0"/>
          </a:p>
          <a:p>
            <a:r>
              <a:rPr lang="en-US" smtClean="0"/>
              <a:t>Bottom right: </a:t>
            </a:r>
            <a:r>
              <a:rPr lang="en-US" b="1" smtClean="0"/>
              <a:t>A children’s bomb shelter in Sderot</a:t>
            </a:r>
            <a:endParaRPr lang="en-US" smtClean="0"/>
          </a:p>
          <a:p>
            <a:endParaRPr lang="en-US" smtClean="0"/>
          </a:p>
          <a:p>
            <a:r>
              <a:rPr lang="en-US" smtClean="0"/>
              <a:t>(Source: The Israel Project, http://www.theisraelproject.org/site/?c=hsJPK0PIJpH&amp;b=3831671)</a:t>
            </a:r>
          </a:p>
          <a:p>
            <a:endParaRPr lang="en-US" smtClean="0"/>
          </a:p>
        </p:txBody>
      </p:sp>
      <p:sp>
        <p:nvSpPr>
          <p:cNvPr id="22532" name="Slide Number Placeholder 3"/>
          <p:cNvSpPr>
            <a:spLocks noGrp="1"/>
          </p:cNvSpPr>
          <p:nvPr>
            <p:ph type="sldNum" sz="quarter" idx="5"/>
          </p:nvPr>
        </p:nvSpPr>
        <p:spPr>
          <a:noFill/>
        </p:spPr>
        <p:txBody>
          <a:bodyPr/>
          <a:lstStyle/>
          <a:p>
            <a:fld id="{75537289-92C8-43A9-A9BA-68BD350D021C}"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b="1" dirty="0" smtClean="0"/>
              <a:t>Sderot Indoor </a:t>
            </a:r>
            <a:r>
              <a:rPr lang="en-US" b="1" dirty="0" err="1" smtClean="0"/>
              <a:t>Playpark</a:t>
            </a:r>
            <a:r>
              <a:rPr lang="en-US" b="1" dirty="0" smtClean="0"/>
              <a:t> </a:t>
            </a:r>
          </a:p>
          <a:p>
            <a:pPr>
              <a:defRPr/>
            </a:pPr>
            <a:r>
              <a:rPr lang="en-US" dirty="0" smtClean="0"/>
              <a:t>The Jewish National Fund (JNF) helped build the Sderot Indoor Playground, the largest indoor </a:t>
            </a:r>
            <a:r>
              <a:rPr lang="en-US" dirty="0" err="1" smtClean="0"/>
              <a:t>playpark</a:t>
            </a:r>
            <a:r>
              <a:rPr lang="en-US" dirty="0" smtClean="0"/>
              <a:t> in Israel, set to open in November 2008.  It is expected to open in November </a:t>
            </a:r>
            <a:r>
              <a:rPr lang="en-US" smtClean="0"/>
              <a:t>2008 at a cost </a:t>
            </a:r>
            <a:r>
              <a:rPr lang="en-US" dirty="0" smtClean="0"/>
              <a:t>about $6 million to build and to be used by 20,000 people a year, attracting visitors from around the area.</a:t>
            </a:r>
          </a:p>
          <a:p>
            <a:pPr>
              <a:defRPr/>
            </a:pPr>
            <a:endParaRPr lang="en-US" dirty="0" smtClean="0"/>
          </a:p>
          <a:p>
            <a:pPr>
              <a:defRPr/>
            </a:pPr>
            <a:r>
              <a:rPr lang="en-US" dirty="0" smtClean="0"/>
              <a:t>To protect </a:t>
            </a:r>
            <a:r>
              <a:rPr lang="en-US" dirty="0" err="1" smtClean="0"/>
              <a:t>Sderot’s</a:t>
            </a:r>
            <a:r>
              <a:rPr lang="en-US" dirty="0" smtClean="0"/>
              <a:t> children, the playground will be fortified to the rigorous standards of the Israel Defense Forces. This all inclusive playground, exercise and recreational facility for children age 16 and under will provide </a:t>
            </a:r>
            <a:r>
              <a:rPr lang="en-US" dirty="0" err="1" smtClean="0"/>
              <a:t>Sderot’s</a:t>
            </a:r>
            <a:r>
              <a:rPr lang="en-US" dirty="0" smtClean="0"/>
              <a:t> youth with a place to have fun, connect with friends and be children, beyond the conflict. And parents will have peace of mind knowing that their children are playing in an environment that is safe and secure. It is estimated that the Sderot Indoor Playground will be used by 20,000 people a year. It will attract visitors from around the area and be a point of pride for the State of Israel. </a:t>
            </a:r>
          </a:p>
          <a:p>
            <a:pPr>
              <a:defRPr/>
            </a:pPr>
            <a:endParaRPr lang="en-US" dirty="0" smtClean="0"/>
          </a:p>
          <a:p>
            <a:pPr>
              <a:defRPr/>
            </a:pPr>
            <a:r>
              <a:rPr lang="en-US" dirty="0" smtClean="0"/>
              <a:t>Where else in the world would you find a counseling center co-located with a playground and sports field, all in a fortified structure designed to withstand missile and rocket attacks??!....</a:t>
            </a:r>
          </a:p>
          <a:p>
            <a:pPr>
              <a:defRPr/>
            </a:pPr>
            <a:endParaRPr lang="en-US" dirty="0" smtClean="0"/>
          </a:p>
          <a:p>
            <a:pPr>
              <a:defRPr/>
            </a:pPr>
            <a:r>
              <a:rPr lang="en-US" dirty="0" smtClean="0"/>
              <a:t>Source: JNF, http://www.jnf.org/site/PageServer?pagename=The_sapphire_society_info, Sept. 2008</a:t>
            </a:r>
            <a:endParaRPr lang="en-US" dirty="0"/>
          </a:p>
        </p:txBody>
      </p:sp>
      <p:sp>
        <p:nvSpPr>
          <p:cNvPr id="23556" name="Slide Number Placeholder 3"/>
          <p:cNvSpPr>
            <a:spLocks noGrp="1"/>
          </p:cNvSpPr>
          <p:nvPr>
            <p:ph type="sldNum" sz="quarter" idx="5"/>
          </p:nvPr>
        </p:nvSpPr>
        <p:spPr>
          <a:noFill/>
        </p:spPr>
        <p:txBody>
          <a:bodyPr/>
          <a:lstStyle/>
          <a:p>
            <a:fld id="{1C9E1C89-7165-4B0D-92BF-6D41FA4844BA}"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smtClean="0"/>
              <a:t>March 2008: Posters, displayed prominently on Hamas web sites, with captions that leave no room for misunderstandings. </a:t>
            </a:r>
          </a:p>
          <a:p>
            <a:endParaRPr lang="en-US" smtClean="0"/>
          </a:p>
          <a:p>
            <a:r>
              <a:rPr lang="en-US" smtClean="0"/>
              <a:t>Sources: http://www.alqassam.ps/arabic/</a:t>
            </a:r>
          </a:p>
          <a:p>
            <a:endParaRPr lang="en-US" smtClean="0"/>
          </a:p>
          <a:p>
            <a:r>
              <a:rPr lang="en-US" smtClean="0"/>
              <a:t>Israeli Ministry of Foreign Affairs: </a:t>
            </a:r>
          </a:p>
          <a:p>
            <a:r>
              <a:rPr lang="en-US" smtClean="0"/>
              <a:t>http://www.mfa.gov.il/MFA/Terrorism-+Obstacle+to+Peace/Hamas+war+against+Israel/Hamas+websites+tell+Israelis-+We+want+you+dead.htm</a:t>
            </a:r>
          </a:p>
          <a:p>
            <a:endParaRPr lang="en-US" smtClean="0"/>
          </a:p>
          <a:p>
            <a:r>
              <a:rPr lang="en-US" smtClean="0"/>
              <a:t>Intelligence and Terrorism Information Center at the Israel Intelligence Heritage &amp; Commemoration Center (IICC), March 3, 2008</a:t>
            </a:r>
          </a:p>
          <a:p>
            <a:r>
              <a:rPr lang="en-US" smtClean="0"/>
              <a:t>“Five days of escalation in the Gaza Strip: a total of 180 rockets fired. Greater numbers of standard, factory-manufactured Grad rockets continuously hit Ashqelon. IDF forces operate in the northern Gaza Strip and air strikes against terrorist targets continue. Two IDF soldiers and 80 Palestinians (most of them terrorists) killed.”</a:t>
            </a:r>
          </a:p>
          <a:p>
            <a:r>
              <a:rPr lang="en-US" smtClean="0"/>
              <a:t>http://www.terrorism-info.org.il/malam_multimedia/English/eng_n/html/ct_020308e.htm#a</a:t>
            </a:r>
          </a:p>
          <a:p>
            <a:endParaRPr lang="en-US" smtClean="0"/>
          </a:p>
        </p:txBody>
      </p:sp>
      <p:sp>
        <p:nvSpPr>
          <p:cNvPr id="24580" name="Slide Number Placeholder 3"/>
          <p:cNvSpPr>
            <a:spLocks noGrp="1"/>
          </p:cNvSpPr>
          <p:nvPr>
            <p:ph type="sldNum" sz="quarter" idx="5"/>
          </p:nvPr>
        </p:nvSpPr>
        <p:spPr>
          <a:noFill/>
        </p:spPr>
        <p:txBody>
          <a:bodyPr/>
          <a:lstStyle/>
          <a:p>
            <a:fld id="{8973297B-8C11-43B9-A654-872678FDC45B}" type="slidenum">
              <a:rPr lang="en-US" smtClean="0"/>
              <a:pPr/>
              <a:t>13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r>
              <a:rPr lang="en-US" smtClean="0"/>
              <a:t>Source: “Rocket threat from the Gaza Strip, 2000-2007”</a:t>
            </a:r>
          </a:p>
          <a:p>
            <a:r>
              <a:rPr lang="en-US" smtClean="0"/>
              <a:t>Intelligence and Terrorism Information Center at the Israel Intelligence Heritage &amp; Commemoration Center (IICC), December 2007</a:t>
            </a:r>
          </a:p>
          <a:p>
            <a:r>
              <a:rPr lang="en-US" smtClean="0"/>
              <a:t>http://www.terrorism-info.org.il/eng/eng_n/rocket_threat_e.htm</a:t>
            </a:r>
          </a:p>
          <a:p>
            <a:r>
              <a:rPr lang="en-US" smtClean="0"/>
              <a:t>  </a:t>
            </a:r>
          </a:p>
          <a:p>
            <a:r>
              <a:rPr lang="en-US" smtClean="0"/>
              <a:t>This study concentrated all the data and examined the Palestinian terrorist organization policy of rocket and mortar fire, beginning when confrontation started in 2000 and going through October 2007. An examination of the following graph </a:t>
            </a:r>
            <a:r>
              <a:rPr lang="en-US" b="1" smtClean="0"/>
              <a:t>shows the number of attacks gradually grew </a:t>
            </a:r>
            <a:r>
              <a:rPr lang="en-US" smtClean="0"/>
              <a:t>(2001-2004) until the disengagement (2005), when there was a temporary drop. </a:t>
            </a:r>
            <a:r>
              <a:rPr lang="en-US" b="1" smtClean="0"/>
              <a:t>However, in the two following years (2006-2007) there was a sharp increase and rockets </a:t>
            </a:r>
            <a:r>
              <a:rPr lang="en-US" smtClean="0"/>
              <a:t>became the </a:t>
            </a:r>
            <a:r>
              <a:rPr lang="en-US" b="1" smtClean="0"/>
              <a:t>main weapons </a:t>
            </a:r>
            <a:r>
              <a:rPr lang="en-US" smtClean="0"/>
              <a:t>in the hands of the Palestinian terrorist organizations. </a:t>
            </a:r>
          </a:p>
        </p:txBody>
      </p:sp>
      <p:sp>
        <p:nvSpPr>
          <p:cNvPr id="15364" name="Slide Number Placeholder 3"/>
          <p:cNvSpPr>
            <a:spLocks noGrp="1"/>
          </p:cNvSpPr>
          <p:nvPr>
            <p:ph type="sldNum" sz="quarter" idx="5"/>
          </p:nvPr>
        </p:nvSpPr>
        <p:spPr>
          <a:noFill/>
        </p:spPr>
        <p:txBody>
          <a:bodyPr/>
          <a:lstStyle/>
          <a:p>
            <a:fld id="{2D313D3B-FC0D-4AC9-A9D5-E50A09F49552}"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US" smtClean="0"/>
              <a:t>Source:   “</a:t>
            </a:r>
            <a:r>
              <a:rPr lang="en-US" b="1" smtClean="0"/>
              <a:t>Rocket threat from the Gaza Strip, 2000-2007</a:t>
            </a:r>
            <a:r>
              <a:rPr lang="en-US" smtClean="0"/>
              <a:t>,” Intelligence and Terrorism Information Center at the Israel Intelligence Heritage &amp; Commemoration Center (IICC), December 2007</a:t>
            </a:r>
          </a:p>
          <a:p>
            <a:r>
              <a:rPr lang="en-US" smtClean="0"/>
              <a:t>Summary: http://www.terrorism-info.org.il/eng/eng_n/rocket_threat_e.htm</a:t>
            </a:r>
          </a:p>
          <a:p>
            <a:r>
              <a:rPr lang="en-US" smtClean="0"/>
              <a:t>Full text: http://www.terrorism-info.org.il/malam_multimedia/English/eng_n/pdf/rocket_threat_e.pdf</a:t>
            </a:r>
          </a:p>
          <a:p>
            <a:r>
              <a:rPr lang="en-US" smtClean="0"/>
              <a:t>(Photos courtesy of the Sderot Communications Center)</a:t>
            </a:r>
          </a:p>
          <a:p>
            <a:endParaRPr lang="en-US" smtClean="0"/>
          </a:p>
          <a:p>
            <a:r>
              <a:rPr lang="en-US" smtClean="0"/>
              <a:t>Qassam rockets have already landed in Ashkelon, including three this week (Tuesday, February 5).</a:t>
            </a:r>
          </a:p>
          <a:p>
            <a:r>
              <a:rPr lang="en-US" smtClean="0"/>
              <a:t>http://www.ynetnews.com/articles/0,7340,L-3503303,00.html</a:t>
            </a:r>
          </a:p>
          <a:p>
            <a:endParaRPr lang="en-US" smtClean="0"/>
          </a:p>
          <a:p>
            <a:r>
              <a:rPr lang="en-US" smtClean="0"/>
              <a:t>Ashkelon is a city of over 100,000 on the Mediterranean coast, approximately 35 miles south of Tel Aviv (about the distance between us and Tacoma)</a:t>
            </a:r>
          </a:p>
        </p:txBody>
      </p:sp>
      <p:sp>
        <p:nvSpPr>
          <p:cNvPr id="16388" name="Slide Number Placeholder 3"/>
          <p:cNvSpPr>
            <a:spLocks noGrp="1"/>
          </p:cNvSpPr>
          <p:nvPr>
            <p:ph type="sldNum" sz="quarter" idx="5"/>
          </p:nvPr>
        </p:nvSpPr>
        <p:spPr>
          <a:noFill/>
        </p:spPr>
        <p:txBody>
          <a:bodyPr/>
          <a:lstStyle/>
          <a:p>
            <a:fld id="{5C23407F-DA2E-43F0-ABC4-29FFA1513B4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US" smtClean="0"/>
              <a:t>Source: “</a:t>
            </a:r>
            <a:r>
              <a:rPr lang="en-US" b="1" smtClean="0"/>
              <a:t>Rocket threat from the Gaza Strip, 2000-2007</a:t>
            </a:r>
            <a:r>
              <a:rPr lang="en-US" smtClean="0"/>
              <a:t>,” Intelligence and Terrorism Information Center at the Israel Intelligence Heritage &amp; Commemoration Center (IICC), December 2007</a:t>
            </a:r>
          </a:p>
          <a:p>
            <a:r>
              <a:rPr lang="en-US" smtClean="0"/>
              <a:t>Summary: http://www.terrorism-info.org.il/eng/eng_n/rocket_threat_e.htm</a:t>
            </a:r>
          </a:p>
          <a:p>
            <a:r>
              <a:rPr lang="en-US" smtClean="0"/>
              <a:t>Full text: http://www.terrorism-info.org.il/malam_multimedia/English/eng_n/pdf/rocket_threat_e.pdf</a:t>
            </a:r>
          </a:p>
          <a:p>
            <a:r>
              <a:rPr lang="en-US" smtClean="0"/>
              <a:t>(Photos courtesy of the Sderot Communications Center)</a:t>
            </a:r>
          </a:p>
          <a:p>
            <a:endParaRPr lang="en-US" smtClean="0"/>
          </a:p>
          <a:p>
            <a:r>
              <a:rPr lang="en-US" smtClean="0"/>
              <a:t>See also: </a:t>
            </a:r>
          </a:p>
          <a:p>
            <a:r>
              <a:rPr lang="en-US" smtClean="0"/>
              <a:t>“</a:t>
            </a:r>
            <a:r>
              <a:rPr lang="en-US" b="1" smtClean="0"/>
              <a:t>Missile fire from Gaza on Israeli civilian targets</a:t>
            </a:r>
            <a:r>
              <a:rPr lang="en-US" smtClean="0"/>
              <a:t>,” Israel Ministry of Foreign Affairs, February 1, 2008</a:t>
            </a:r>
          </a:p>
          <a:p>
            <a:r>
              <a:rPr lang="en-US" smtClean="0"/>
              <a:t>http://www.mfa.gov.il/MFA/Terrorism-+Obstacle+to+Peace/Palestinian+terror+since+2000/Missile+fire+from+Gaza+on+Israeli+civilian+targets+Aug+2007.htm</a:t>
            </a:r>
          </a:p>
          <a:p>
            <a:endParaRPr lang="en-US" smtClean="0"/>
          </a:p>
          <a:p>
            <a:r>
              <a:rPr lang="en-US" smtClean="0"/>
              <a:t>“</a:t>
            </a:r>
            <a:r>
              <a:rPr lang="en-US" b="1" smtClean="0"/>
              <a:t>2,000 Qassam Rockets and Mortars Fired at Israel from Gaza in 2007</a:t>
            </a:r>
            <a:r>
              <a:rPr lang="en-US" smtClean="0"/>
              <a:t>,” The Israel Project, December 5, 2007</a:t>
            </a:r>
          </a:p>
          <a:p>
            <a:r>
              <a:rPr lang="en-US" smtClean="0"/>
              <a:t>http://www.theisraelproject.org/site/c.hsJPK0PIJpH/b.672631/apps/s/content.asp?ct=4802515</a:t>
            </a:r>
          </a:p>
          <a:p>
            <a:endParaRPr lang="en-US" smtClean="0"/>
          </a:p>
        </p:txBody>
      </p:sp>
      <p:sp>
        <p:nvSpPr>
          <p:cNvPr id="17412" name="Slide Number Placeholder 3"/>
          <p:cNvSpPr>
            <a:spLocks noGrp="1"/>
          </p:cNvSpPr>
          <p:nvPr>
            <p:ph type="sldNum" sz="quarter" idx="5"/>
          </p:nvPr>
        </p:nvSpPr>
        <p:spPr>
          <a:noFill/>
        </p:spPr>
        <p:txBody>
          <a:bodyPr/>
          <a:lstStyle/>
          <a:p>
            <a:fld id="{25B62C9F-0323-4162-A03E-4C0C35E44C08}"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smtClean="0"/>
              <a:t>Top left: </a:t>
            </a:r>
            <a:r>
              <a:rPr lang="en-US" b="1" smtClean="0"/>
              <a:t>A home that took a direct hit  on Jan. 16, 2008 in Sderot</a:t>
            </a:r>
            <a:endParaRPr lang="en-US" smtClean="0"/>
          </a:p>
          <a:p>
            <a:endParaRPr lang="en-US" smtClean="0"/>
          </a:p>
          <a:p>
            <a:r>
              <a:rPr lang="en-US" smtClean="0"/>
              <a:t>Bottom left: </a:t>
            </a:r>
            <a:r>
              <a:rPr lang="en-US" b="1" smtClean="0"/>
              <a:t>The garage of a Sderot home that was hit by a short-range rocket fired from Gaza on Jan. 17, 2008</a:t>
            </a:r>
            <a:endParaRPr lang="en-US" smtClean="0"/>
          </a:p>
          <a:p>
            <a:endParaRPr lang="en-US" smtClean="0"/>
          </a:p>
          <a:p>
            <a:r>
              <a:rPr lang="en-US" smtClean="0"/>
              <a:t>Right: </a:t>
            </a:r>
            <a:r>
              <a:rPr lang="en-US" b="1" smtClean="0"/>
              <a:t>A Sderot home that took a direct hit on Jan. 17, 2008</a:t>
            </a:r>
            <a:endParaRPr lang="en-US" smtClean="0"/>
          </a:p>
          <a:p>
            <a:endParaRPr lang="en-US" smtClean="0"/>
          </a:p>
          <a:p>
            <a:r>
              <a:rPr lang="en-US" smtClean="0"/>
              <a:t>(Source: The Israel Project, http://www.theisraelproject.org/site/?c=hsJPK0PIJpH&amp;b=3831671)</a:t>
            </a:r>
          </a:p>
          <a:p>
            <a:endParaRPr lang="en-US" smtClean="0"/>
          </a:p>
        </p:txBody>
      </p:sp>
      <p:sp>
        <p:nvSpPr>
          <p:cNvPr id="18436" name="Slide Number Placeholder 3"/>
          <p:cNvSpPr>
            <a:spLocks noGrp="1"/>
          </p:cNvSpPr>
          <p:nvPr>
            <p:ph type="sldNum" sz="quarter" idx="5"/>
          </p:nvPr>
        </p:nvSpPr>
        <p:spPr>
          <a:noFill/>
        </p:spPr>
        <p:txBody>
          <a:bodyPr/>
          <a:lstStyle/>
          <a:p>
            <a:fld id="{0C65BE9A-C3D0-4910-86B6-D1EE86AE276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b="1" smtClean="0"/>
              <a:t>A memorial in Sderot’s city hall dedicated to those that have been killed by rockets fired from Gaza</a:t>
            </a:r>
            <a:endParaRPr lang="en-US" smtClean="0"/>
          </a:p>
          <a:p>
            <a:endParaRPr lang="en-US" smtClean="0"/>
          </a:p>
          <a:p>
            <a:r>
              <a:rPr lang="en-US" smtClean="0"/>
              <a:t>(Source: The Israel Project, http://www.theisraelproject.org/site/?c=hsJPK0PIJpH&amp;b=3831671)</a:t>
            </a:r>
          </a:p>
          <a:p>
            <a:endParaRPr lang="en-US" smtClean="0"/>
          </a:p>
        </p:txBody>
      </p:sp>
      <p:sp>
        <p:nvSpPr>
          <p:cNvPr id="19460" name="Slide Number Placeholder 3"/>
          <p:cNvSpPr>
            <a:spLocks noGrp="1"/>
          </p:cNvSpPr>
          <p:nvPr>
            <p:ph type="sldNum" sz="quarter" idx="5"/>
          </p:nvPr>
        </p:nvSpPr>
        <p:spPr>
          <a:noFill/>
        </p:spPr>
        <p:txBody>
          <a:bodyPr/>
          <a:lstStyle/>
          <a:p>
            <a:fld id="{919DAC82-EC93-427C-B62A-DDABDCA14958}"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b="1" smtClean="0"/>
              <a:t>Five-year-old Lior Ben-Shimon who was seriously wounded when a rocket directly hit her neighbor’s home, where she was playing Jan. 16, 2008</a:t>
            </a:r>
            <a:endParaRPr lang="en-US" smtClean="0"/>
          </a:p>
          <a:p>
            <a:r>
              <a:rPr lang="en-US" smtClean="0"/>
              <a:t>(Source: The Israel Project, http://www.theisraelproject.org/site/?c=hsJPK0PIJpH&amp;b=3831671)</a:t>
            </a:r>
          </a:p>
          <a:p>
            <a:endParaRPr lang="en-US" smtClean="0"/>
          </a:p>
        </p:txBody>
      </p:sp>
      <p:sp>
        <p:nvSpPr>
          <p:cNvPr id="20484" name="Slide Number Placeholder 3"/>
          <p:cNvSpPr>
            <a:spLocks noGrp="1"/>
          </p:cNvSpPr>
          <p:nvPr>
            <p:ph type="sldNum" sz="quarter" idx="5"/>
          </p:nvPr>
        </p:nvSpPr>
        <p:spPr>
          <a:noFill/>
        </p:spPr>
        <p:txBody>
          <a:bodyPr/>
          <a:lstStyle/>
          <a:p>
            <a:fld id="{A66F27BF-3819-4D65-8567-0E039ABF6FE3}"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r>
              <a:rPr lang="en-US" smtClean="0"/>
              <a:t>Baby crib destroyed by Qassam, July 23, 2007</a:t>
            </a:r>
          </a:p>
          <a:p>
            <a:r>
              <a:rPr lang="en-US" smtClean="0"/>
              <a:t>http://www.ynetnews.com/articles/0,7340,L-3428921,00.html</a:t>
            </a:r>
          </a:p>
          <a:p>
            <a:endParaRPr lang="en-US" smtClean="0"/>
          </a:p>
        </p:txBody>
      </p:sp>
      <p:sp>
        <p:nvSpPr>
          <p:cNvPr id="8196" name="Slide Number Placeholder 3"/>
          <p:cNvSpPr>
            <a:spLocks noGrp="1"/>
          </p:cNvSpPr>
          <p:nvPr>
            <p:ph type="sldNum" sz="quarter" idx="5"/>
          </p:nvPr>
        </p:nvSpPr>
        <p:spPr>
          <a:noFill/>
        </p:spPr>
        <p:txBody>
          <a:bodyPr/>
          <a:lstStyle/>
          <a:p>
            <a:fld id="{6B204C2F-B0B5-4051-A251-A7353E57734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r>
              <a:rPr lang="en-US" smtClean="0"/>
              <a:t>High-school classroom in Sderot hit by Qassam rocket, May 17, 2007</a:t>
            </a:r>
          </a:p>
          <a:p>
            <a:r>
              <a:rPr lang="en-US" smtClean="0"/>
              <a:t>Source: http://www.ynetnews.com/articles/0,7340,L-3401172,00.html</a:t>
            </a:r>
          </a:p>
          <a:p>
            <a:endParaRPr lang="en-US" smtClean="0"/>
          </a:p>
        </p:txBody>
      </p:sp>
      <p:sp>
        <p:nvSpPr>
          <p:cNvPr id="7172" name="Slide Number Placeholder 3"/>
          <p:cNvSpPr>
            <a:spLocks noGrp="1"/>
          </p:cNvSpPr>
          <p:nvPr>
            <p:ph type="sldNum" sz="quarter" idx="5"/>
          </p:nvPr>
        </p:nvSpPr>
        <p:spPr>
          <a:noFill/>
        </p:spPr>
        <p:txBody>
          <a:bodyPr/>
          <a:lstStyle/>
          <a:p>
            <a:fld id="{788FE0A6-6CE7-4300-B9EA-E1DD3460CE7A}"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274638"/>
            <a:ext cx="2109788" cy="5962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8550" cy="596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3075" y="1000125"/>
            <a:ext cx="4135438" cy="523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1000125"/>
            <a:ext cx="4137025" cy="523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1C5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73075" y="1000125"/>
            <a:ext cx="8424863" cy="5237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cs typeface="Arial" charset="0"/>
        </a:defRPr>
      </a:lvl2pPr>
      <a:lvl3pPr algn="ctr" rtl="0" eaLnBrk="0" fontAlgn="base" hangingPunct="0">
        <a:spcBef>
          <a:spcPct val="0"/>
        </a:spcBef>
        <a:spcAft>
          <a:spcPct val="0"/>
        </a:spcAft>
        <a:defRPr sz="4400">
          <a:solidFill>
            <a:schemeClr val="bg1"/>
          </a:solidFill>
          <a:latin typeface="Arial" charset="0"/>
          <a:cs typeface="Arial" charset="0"/>
        </a:defRPr>
      </a:lvl3pPr>
      <a:lvl4pPr algn="ctr" rtl="0" eaLnBrk="0" fontAlgn="base" hangingPunct="0">
        <a:spcBef>
          <a:spcPct val="0"/>
        </a:spcBef>
        <a:spcAft>
          <a:spcPct val="0"/>
        </a:spcAft>
        <a:defRPr sz="4400">
          <a:solidFill>
            <a:schemeClr val="bg1"/>
          </a:solidFill>
          <a:latin typeface="Arial" charset="0"/>
          <a:cs typeface="Arial" charset="0"/>
        </a:defRPr>
      </a:lvl4pPr>
      <a:lvl5pPr algn="ctr" rtl="0" eaLnBrk="0" fontAlgn="base" hangingPunct="0">
        <a:spcBef>
          <a:spcPct val="0"/>
        </a:spcBef>
        <a:spcAft>
          <a:spcPct val="0"/>
        </a:spcAft>
        <a:defRPr sz="4400">
          <a:solidFill>
            <a:schemeClr val="bg1"/>
          </a:solidFill>
          <a:latin typeface="Arial" charset="0"/>
          <a:cs typeface="Arial" charset="0"/>
        </a:defRPr>
      </a:lvl5pPr>
      <a:lvl6pPr marL="457200" algn="ctr" rtl="0" fontAlgn="base">
        <a:spcBef>
          <a:spcPct val="0"/>
        </a:spcBef>
        <a:spcAft>
          <a:spcPct val="0"/>
        </a:spcAft>
        <a:defRPr sz="4400">
          <a:solidFill>
            <a:schemeClr val="bg1"/>
          </a:solidFill>
          <a:latin typeface="Arial" charset="0"/>
          <a:cs typeface="Arial" charset="0"/>
        </a:defRPr>
      </a:lvl6pPr>
      <a:lvl7pPr marL="914400" algn="ctr" rtl="0" fontAlgn="base">
        <a:spcBef>
          <a:spcPct val="0"/>
        </a:spcBef>
        <a:spcAft>
          <a:spcPct val="0"/>
        </a:spcAft>
        <a:defRPr sz="4400">
          <a:solidFill>
            <a:schemeClr val="bg1"/>
          </a:solidFill>
          <a:latin typeface="Arial" charset="0"/>
          <a:cs typeface="Arial" charset="0"/>
        </a:defRPr>
      </a:lvl7pPr>
      <a:lvl8pPr marL="1371600" algn="ctr" rtl="0" fontAlgn="base">
        <a:spcBef>
          <a:spcPct val="0"/>
        </a:spcBef>
        <a:spcAft>
          <a:spcPct val="0"/>
        </a:spcAft>
        <a:defRPr sz="4400">
          <a:solidFill>
            <a:schemeClr val="bg1"/>
          </a:solidFill>
          <a:latin typeface="Arial" charset="0"/>
          <a:cs typeface="Arial" charset="0"/>
        </a:defRPr>
      </a:lvl8pPr>
      <a:lvl9pPr marL="1828800" algn="ctr" rtl="0" fontAlgn="base">
        <a:spcBef>
          <a:spcPct val="0"/>
        </a:spcBef>
        <a:spcAft>
          <a:spcPct val="0"/>
        </a:spcAft>
        <a:defRPr sz="4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tipmedia.org/Sderot/sderot%20004.JPG" TargetMode="External"/><Relationship Id="rId7" Type="http://schemas.openxmlformats.org/officeDocument/2006/relationships/hyperlink" Target="http://www.tipmedia.org/Sderot/sderot%20015.JP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www.tipmedia.org/Sderot/sderot%20011.JPG" TargetMode="Externa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tipmedia.org/Sderot/sderot%20116.JPG" TargetMode="External"/><Relationship Id="rId7" Type="http://schemas.openxmlformats.org/officeDocument/2006/relationships/hyperlink" Target="http://www.tipmedia.org/Sderot/sderot%20062.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tipmedia.org/Sderot/sderot%20131.JPG"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www.tipmedia.org/Sderot/sderot%20022.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www.tipmedia.org/Sderot/DSC_0403.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tipmedia.org/Sderot/DSC_0404.JPG"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1066800"/>
            <a:ext cx="4419600" cy="1755775"/>
          </a:xfrm>
        </p:spPr>
        <p:txBody>
          <a:bodyPr/>
          <a:lstStyle/>
          <a:p>
            <a:pPr algn="l" eaLnBrk="1" hangingPunct="1"/>
            <a:r>
              <a:rPr lang="en-US" sz="6000" smtClean="0"/>
              <a:t>Raining</a:t>
            </a:r>
            <a:br>
              <a:rPr lang="en-US" sz="6000" smtClean="0"/>
            </a:br>
            <a:r>
              <a:rPr lang="en-US" sz="6000" smtClean="0"/>
              <a:t>Rockets</a:t>
            </a:r>
          </a:p>
        </p:txBody>
      </p:sp>
      <p:pic>
        <p:nvPicPr>
          <p:cNvPr id="2051" name="תמונה 1" descr="02.jpg"/>
          <p:cNvPicPr>
            <a:picLocks noGrp="1" noChangeAspect="1"/>
          </p:cNvPicPr>
          <p:nvPr isPhoto="1"/>
        </p:nvPicPr>
        <p:blipFill>
          <a:blip r:embed="rId3" cstate="print"/>
          <a:srcRect/>
          <a:stretch>
            <a:fillRect/>
          </a:stretch>
        </p:blipFill>
        <p:spPr bwMode="auto">
          <a:xfrm>
            <a:off x="4622800" y="152400"/>
            <a:ext cx="4368800" cy="3276600"/>
          </a:xfrm>
          <a:prstGeom prst="rect">
            <a:avLst/>
          </a:prstGeom>
          <a:noFill/>
          <a:ln w="9525">
            <a:noFill/>
            <a:miter lim="800000"/>
            <a:headEnd/>
            <a:tailEnd/>
          </a:ln>
        </p:spPr>
      </p:pic>
      <p:pic>
        <p:nvPicPr>
          <p:cNvPr id="2052" name="Picture 3"/>
          <p:cNvPicPr>
            <a:picLocks noChangeAspect="1" noChangeArrowheads="1"/>
          </p:cNvPicPr>
          <p:nvPr/>
        </p:nvPicPr>
        <p:blipFill>
          <a:blip r:embed="rId4" cstate="print"/>
          <a:srcRect/>
          <a:stretch>
            <a:fillRect/>
          </a:stretch>
        </p:blipFill>
        <p:spPr bwMode="auto">
          <a:xfrm>
            <a:off x="1905000" y="3857625"/>
            <a:ext cx="5562600"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תמונה 1" descr="12.jpg"/>
          <p:cNvPicPr>
            <a:picLocks noGrp="1" noChangeAspect="1"/>
          </p:cNvPicPr>
          <p:nvPr isPhoto="1"/>
        </p:nvPicPr>
        <p:blipFill>
          <a:blip r:embed="rId3" cstate="print"/>
          <a:srcRect/>
          <a:stretch>
            <a:fillRect/>
          </a:stretch>
        </p:blipFill>
        <p:spPr bwMode="auto">
          <a:xfrm>
            <a:off x="457200" y="381000"/>
            <a:ext cx="4953000" cy="3290888"/>
          </a:xfrm>
          <a:prstGeom prst="rect">
            <a:avLst/>
          </a:prstGeom>
          <a:noFill/>
          <a:ln w="9525">
            <a:noFill/>
            <a:miter lim="800000"/>
            <a:headEnd/>
            <a:tailEnd/>
          </a:ln>
        </p:spPr>
      </p:pic>
      <p:pic>
        <p:nvPicPr>
          <p:cNvPr id="9219" name="תמונה 1" descr="18.jpg"/>
          <p:cNvPicPr>
            <a:picLocks noGrp="1" noChangeAspect="1"/>
          </p:cNvPicPr>
          <p:nvPr isPhoto="1"/>
        </p:nvPicPr>
        <p:blipFill>
          <a:blip r:embed="rId4" cstate="print"/>
          <a:srcRect/>
          <a:stretch>
            <a:fillRect/>
          </a:stretch>
        </p:blipFill>
        <p:spPr bwMode="auto">
          <a:xfrm>
            <a:off x="3886200" y="2895600"/>
            <a:ext cx="5053013" cy="3781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theisraelproject.org/atf/cf/%7b84DC5887-741E-4056-8D91-A389164BC94E%7d/sderot%20004copy.JPG">
            <a:hlinkClick r:id="rId3"/>
          </p:cNvPr>
          <p:cNvPicPr>
            <a:picLocks noChangeAspect="1" noChangeArrowheads="1"/>
          </p:cNvPicPr>
          <p:nvPr/>
        </p:nvPicPr>
        <p:blipFill>
          <a:blip r:embed="rId4" cstate="print"/>
          <a:srcRect/>
          <a:stretch>
            <a:fillRect/>
          </a:stretch>
        </p:blipFill>
        <p:spPr bwMode="auto">
          <a:xfrm>
            <a:off x="4337050" y="304800"/>
            <a:ext cx="4464050" cy="2971800"/>
          </a:xfrm>
          <a:prstGeom prst="rect">
            <a:avLst/>
          </a:prstGeom>
          <a:noFill/>
          <a:ln w="9525">
            <a:noFill/>
            <a:miter lim="800000"/>
            <a:headEnd/>
            <a:tailEnd/>
          </a:ln>
        </p:spPr>
      </p:pic>
      <p:pic>
        <p:nvPicPr>
          <p:cNvPr id="10243" name="Picture 4" descr="http://www.theisraelproject.org/atf/cf/%7b84DC5887-741E-4056-8D91-A389164BC94E%7d/sderot%20011copy.JPG">
            <a:hlinkClick r:id="rId5"/>
          </p:cNvPr>
          <p:cNvPicPr>
            <a:picLocks noChangeAspect="1" noChangeArrowheads="1"/>
          </p:cNvPicPr>
          <p:nvPr/>
        </p:nvPicPr>
        <p:blipFill>
          <a:blip r:embed="rId6" cstate="print"/>
          <a:srcRect/>
          <a:stretch>
            <a:fillRect/>
          </a:stretch>
        </p:blipFill>
        <p:spPr bwMode="auto">
          <a:xfrm>
            <a:off x="457200" y="762000"/>
            <a:ext cx="3043238" cy="4572000"/>
          </a:xfrm>
          <a:prstGeom prst="rect">
            <a:avLst/>
          </a:prstGeom>
          <a:noFill/>
          <a:ln w="9525">
            <a:noFill/>
            <a:miter lim="800000"/>
            <a:headEnd/>
            <a:tailEnd/>
          </a:ln>
        </p:spPr>
      </p:pic>
      <p:pic>
        <p:nvPicPr>
          <p:cNvPr id="10244" name="Picture 6" descr="http://www.theisraelproject.org/atf/cf/%7b84DC5887-741E-4056-8D91-A389164BC94E%7d/sderot%20015copy.JPG">
            <a:hlinkClick r:id="rId7"/>
          </p:cNvPr>
          <p:cNvPicPr>
            <a:picLocks noChangeAspect="1" noChangeArrowheads="1"/>
          </p:cNvPicPr>
          <p:nvPr/>
        </p:nvPicPr>
        <p:blipFill>
          <a:blip r:embed="rId8" cstate="print"/>
          <a:srcRect/>
          <a:stretch>
            <a:fillRect/>
          </a:stretch>
        </p:blipFill>
        <p:spPr bwMode="auto">
          <a:xfrm>
            <a:off x="3886200" y="3581400"/>
            <a:ext cx="4648200" cy="3094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jnf.org/images/sapphire/Sderot-rendering-of-indoor-playground.jpg"/>
          <p:cNvPicPr>
            <a:picLocks noChangeAspect="1" noChangeArrowheads="1"/>
          </p:cNvPicPr>
          <p:nvPr/>
        </p:nvPicPr>
        <p:blipFill>
          <a:blip r:embed="rId3" cstate="print"/>
          <a:srcRect/>
          <a:stretch>
            <a:fillRect/>
          </a:stretch>
        </p:blipFill>
        <p:spPr bwMode="auto">
          <a:xfrm>
            <a:off x="76200" y="2133600"/>
            <a:ext cx="8975725" cy="3276600"/>
          </a:xfrm>
          <a:prstGeom prst="rect">
            <a:avLst/>
          </a:prstGeom>
          <a:noFill/>
          <a:ln w="9525">
            <a:noFill/>
            <a:miter lim="800000"/>
            <a:headEnd/>
            <a:tailEnd/>
          </a:ln>
        </p:spPr>
      </p:pic>
      <p:cxnSp>
        <p:nvCxnSpPr>
          <p:cNvPr id="4" name="Straight Arrow Connector 3"/>
          <p:cNvCxnSpPr/>
          <p:nvPr/>
        </p:nvCxnSpPr>
        <p:spPr>
          <a:xfrm rot="16200000" flipH="1">
            <a:off x="495300" y="2247900"/>
            <a:ext cx="1524000" cy="76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a:off x="1981200" y="2133600"/>
            <a:ext cx="144780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3200400" y="1905000"/>
            <a:ext cx="16002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5448300" y="1866900"/>
            <a:ext cx="1524000" cy="76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858000" y="2209800"/>
            <a:ext cx="15240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609600" y="4953000"/>
            <a:ext cx="114300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2667000" y="4953000"/>
            <a:ext cx="114300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4343400" y="5105400"/>
            <a:ext cx="1295400" cy="76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6096000" y="4953000"/>
            <a:ext cx="137160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7467600" y="5029200"/>
            <a:ext cx="10668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277" name="TextBox 19"/>
          <p:cNvSpPr txBox="1">
            <a:spLocks noChangeArrowheads="1"/>
          </p:cNvSpPr>
          <p:nvPr/>
        </p:nvSpPr>
        <p:spPr bwMode="auto">
          <a:xfrm>
            <a:off x="152400" y="914400"/>
            <a:ext cx="1981200" cy="584200"/>
          </a:xfrm>
          <a:prstGeom prst="rect">
            <a:avLst/>
          </a:prstGeom>
          <a:noFill/>
          <a:ln w="9525">
            <a:noFill/>
            <a:miter lim="800000"/>
            <a:headEnd/>
            <a:tailEnd/>
          </a:ln>
        </p:spPr>
        <p:txBody>
          <a:bodyPr>
            <a:spAutoFit/>
          </a:bodyPr>
          <a:lstStyle/>
          <a:p>
            <a:pPr algn="ctr"/>
            <a:r>
              <a:rPr lang="en-US" sz="1600">
                <a:solidFill>
                  <a:srgbClr val="D3EBED"/>
                </a:solidFill>
              </a:rPr>
              <a:t>Aerobics/Dance</a:t>
            </a:r>
          </a:p>
          <a:p>
            <a:pPr algn="ctr"/>
            <a:r>
              <a:rPr lang="en-US" sz="1600">
                <a:solidFill>
                  <a:srgbClr val="D3EBED"/>
                </a:solidFill>
              </a:rPr>
              <a:t>Studio &amp; Shelter</a:t>
            </a:r>
          </a:p>
        </p:txBody>
      </p:sp>
      <p:sp>
        <p:nvSpPr>
          <p:cNvPr id="11278" name="TextBox 20"/>
          <p:cNvSpPr txBox="1">
            <a:spLocks noChangeArrowheads="1"/>
          </p:cNvSpPr>
          <p:nvPr/>
        </p:nvSpPr>
        <p:spPr bwMode="auto">
          <a:xfrm>
            <a:off x="2057400" y="939800"/>
            <a:ext cx="1981200" cy="584200"/>
          </a:xfrm>
          <a:prstGeom prst="rect">
            <a:avLst/>
          </a:prstGeom>
          <a:noFill/>
          <a:ln w="9525">
            <a:noFill/>
            <a:miter lim="800000"/>
            <a:headEnd/>
            <a:tailEnd/>
          </a:ln>
        </p:spPr>
        <p:txBody>
          <a:bodyPr>
            <a:spAutoFit/>
          </a:bodyPr>
          <a:lstStyle/>
          <a:p>
            <a:pPr algn="ctr"/>
            <a:r>
              <a:rPr lang="en-US" sz="1600">
                <a:solidFill>
                  <a:srgbClr val="D3EBED"/>
                </a:solidFill>
              </a:rPr>
              <a:t>Children’s Play</a:t>
            </a:r>
          </a:p>
          <a:p>
            <a:pPr algn="ctr"/>
            <a:r>
              <a:rPr lang="en-US" sz="1600">
                <a:solidFill>
                  <a:srgbClr val="D3EBED"/>
                </a:solidFill>
              </a:rPr>
              <a:t>Area (ages 7-12)</a:t>
            </a:r>
          </a:p>
        </p:txBody>
      </p:sp>
      <p:sp>
        <p:nvSpPr>
          <p:cNvPr id="11279" name="TextBox 21"/>
          <p:cNvSpPr txBox="1">
            <a:spLocks noChangeArrowheads="1"/>
          </p:cNvSpPr>
          <p:nvPr/>
        </p:nvSpPr>
        <p:spPr bwMode="auto">
          <a:xfrm>
            <a:off x="3810000" y="863600"/>
            <a:ext cx="1524000" cy="584200"/>
          </a:xfrm>
          <a:prstGeom prst="rect">
            <a:avLst/>
          </a:prstGeom>
          <a:noFill/>
          <a:ln w="9525">
            <a:noFill/>
            <a:miter lim="800000"/>
            <a:headEnd/>
            <a:tailEnd/>
          </a:ln>
        </p:spPr>
        <p:txBody>
          <a:bodyPr>
            <a:spAutoFit/>
          </a:bodyPr>
          <a:lstStyle/>
          <a:p>
            <a:pPr algn="ctr"/>
            <a:r>
              <a:rPr lang="en-US" sz="1600">
                <a:solidFill>
                  <a:srgbClr val="D3EBED"/>
                </a:solidFill>
              </a:rPr>
              <a:t>Merry-Go-</a:t>
            </a:r>
            <a:br>
              <a:rPr lang="en-US" sz="1600">
                <a:solidFill>
                  <a:srgbClr val="D3EBED"/>
                </a:solidFill>
              </a:rPr>
            </a:br>
            <a:r>
              <a:rPr lang="en-US" sz="1600">
                <a:solidFill>
                  <a:srgbClr val="D3EBED"/>
                </a:solidFill>
              </a:rPr>
              <a:t>Round</a:t>
            </a:r>
          </a:p>
        </p:txBody>
      </p:sp>
      <p:sp>
        <p:nvSpPr>
          <p:cNvPr id="11280" name="TextBox 22"/>
          <p:cNvSpPr txBox="1">
            <a:spLocks noChangeArrowheads="1"/>
          </p:cNvSpPr>
          <p:nvPr/>
        </p:nvSpPr>
        <p:spPr bwMode="auto">
          <a:xfrm>
            <a:off x="5181600" y="558800"/>
            <a:ext cx="2133600" cy="584200"/>
          </a:xfrm>
          <a:prstGeom prst="rect">
            <a:avLst/>
          </a:prstGeom>
          <a:noFill/>
          <a:ln w="9525">
            <a:noFill/>
            <a:miter lim="800000"/>
            <a:headEnd/>
            <a:tailEnd/>
          </a:ln>
        </p:spPr>
        <p:txBody>
          <a:bodyPr>
            <a:spAutoFit/>
          </a:bodyPr>
          <a:lstStyle/>
          <a:p>
            <a:pPr algn="ctr"/>
            <a:r>
              <a:rPr lang="en-US" sz="1600">
                <a:solidFill>
                  <a:srgbClr val="D3EBED"/>
                </a:solidFill>
              </a:rPr>
              <a:t>Rock Climbing Wall/ Play Equipment</a:t>
            </a:r>
          </a:p>
        </p:txBody>
      </p:sp>
      <p:sp>
        <p:nvSpPr>
          <p:cNvPr id="11281" name="TextBox 28"/>
          <p:cNvSpPr txBox="1">
            <a:spLocks noChangeArrowheads="1"/>
          </p:cNvSpPr>
          <p:nvPr/>
        </p:nvSpPr>
        <p:spPr bwMode="auto">
          <a:xfrm>
            <a:off x="7315200" y="1016000"/>
            <a:ext cx="1524000" cy="584200"/>
          </a:xfrm>
          <a:prstGeom prst="rect">
            <a:avLst/>
          </a:prstGeom>
          <a:noFill/>
          <a:ln w="9525">
            <a:noFill/>
            <a:miter lim="800000"/>
            <a:headEnd/>
            <a:tailEnd/>
          </a:ln>
        </p:spPr>
        <p:txBody>
          <a:bodyPr>
            <a:spAutoFit/>
          </a:bodyPr>
          <a:lstStyle/>
          <a:p>
            <a:pPr algn="ctr"/>
            <a:r>
              <a:rPr lang="en-US" sz="1600">
                <a:solidFill>
                  <a:srgbClr val="D3EBED"/>
                </a:solidFill>
              </a:rPr>
              <a:t>Movie Theater</a:t>
            </a:r>
          </a:p>
          <a:p>
            <a:pPr algn="ctr"/>
            <a:r>
              <a:rPr lang="en-US" sz="1600">
                <a:solidFill>
                  <a:srgbClr val="D3EBED"/>
                </a:solidFill>
              </a:rPr>
              <a:t>&amp; Shelter</a:t>
            </a:r>
          </a:p>
        </p:txBody>
      </p:sp>
      <p:sp>
        <p:nvSpPr>
          <p:cNvPr id="11282" name="TextBox 30"/>
          <p:cNvSpPr txBox="1">
            <a:spLocks noChangeArrowheads="1"/>
          </p:cNvSpPr>
          <p:nvPr/>
        </p:nvSpPr>
        <p:spPr bwMode="auto">
          <a:xfrm>
            <a:off x="304800" y="5715000"/>
            <a:ext cx="1524000" cy="584200"/>
          </a:xfrm>
          <a:prstGeom prst="rect">
            <a:avLst/>
          </a:prstGeom>
          <a:noFill/>
          <a:ln w="9525">
            <a:noFill/>
            <a:miter lim="800000"/>
            <a:headEnd/>
            <a:tailEnd/>
          </a:ln>
        </p:spPr>
        <p:txBody>
          <a:bodyPr>
            <a:spAutoFit/>
          </a:bodyPr>
          <a:lstStyle/>
          <a:p>
            <a:pPr algn="ctr"/>
            <a:r>
              <a:rPr lang="en-US" sz="1600">
                <a:solidFill>
                  <a:srgbClr val="D3EBED"/>
                </a:solidFill>
              </a:rPr>
              <a:t>Toddler Play Area &amp; Shelter</a:t>
            </a:r>
          </a:p>
        </p:txBody>
      </p:sp>
      <p:sp>
        <p:nvSpPr>
          <p:cNvPr id="11283" name="TextBox 31"/>
          <p:cNvSpPr txBox="1">
            <a:spLocks noChangeArrowheads="1"/>
          </p:cNvSpPr>
          <p:nvPr/>
        </p:nvSpPr>
        <p:spPr bwMode="auto">
          <a:xfrm>
            <a:off x="7391400" y="5715000"/>
            <a:ext cx="1524000" cy="584200"/>
          </a:xfrm>
          <a:prstGeom prst="rect">
            <a:avLst/>
          </a:prstGeom>
          <a:noFill/>
          <a:ln w="9525">
            <a:noFill/>
            <a:miter lim="800000"/>
            <a:headEnd/>
            <a:tailEnd/>
          </a:ln>
        </p:spPr>
        <p:txBody>
          <a:bodyPr>
            <a:spAutoFit/>
          </a:bodyPr>
          <a:lstStyle/>
          <a:p>
            <a:pPr algn="ctr"/>
            <a:r>
              <a:rPr lang="en-US" sz="1600">
                <a:solidFill>
                  <a:srgbClr val="D3EBED"/>
                </a:solidFill>
              </a:rPr>
              <a:t>Teen Disco</a:t>
            </a:r>
          </a:p>
          <a:p>
            <a:pPr algn="ctr"/>
            <a:r>
              <a:rPr lang="en-US" sz="1600">
                <a:solidFill>
                  <a:srgbClr val="D3EBED"/>
                </a:solidFill>
              </a:rPr>
              <a:t>&amp; Shelter</a:t>
            </a:r>
          </a:p>
        </p:txBody>
      </p:sp>
      <p:sp>
        <p:nvSpPr>
          <p:cNvPr id="11284" name="TextBox 32"/>
          <p:cNvSpPr txBox="1">
            <a:spLocks noChangeArrowheads="1"/>
          </p:cNvSpPr>
          <p:nvPr/>
        </p:nvSpPr>
        <p:spPr bwMode="auto">
          <a:xfrm>
            <a:off x="6096000" y="5910263"/>
            <a:ext cx="990600" cy="338137"/>
          </a:xfrm>
          <a:prstGeom prst="rect">
            <a:avLst/>
          </a:prstGeom>
          <a:noFill/>
          <a:ln w="9525">
            <a:noFill/>
            <a:miter lim="800000"/>
            <a:headEnd/>
            <a:tailEnd/>
          </a:ln>
        </p:spPr>
        <p:txBody>
          <a:bodyPr>
            <a:spAutoFit/>
          </a:bodyPr>
          <a:lstStyle/>
          <a:p>
            <a:pPr algn="ctr"/>
            <a:r>
              <a:rPr lang="en-US" sz="1600">
                <a:solidFill>
                  <a:srgbClr val="D3EBED"/>
                </a:solidFill>
              </a:rPr>
              <a:t>Café</a:t>
            </a:r>
          </a:p>
        </p:txBody>
      </p:sp>
      <p:sp>
        <p:nvSpPr>
          <p:cNvPr id="11285" name="TextBox 33"/>
          <p:cNvSpPr txBox="1">
            <a:spLocks noChangeArrowheads="1"/>
          </p:cNvSpPr>
          <p:nvPr/>
        </p:nvSpPr>
        <p:spPr bwMode="auto">
          <a:xfrm>
            <a:off x="4267200" y="5867400"/>
            <a:ext cx="1524000" cy="584200"/>
          </a:xfrm>
          <a:prstGeom prst="rect">
            <a:avLst/>
          </a:prstGeom>
          <a:noFill/>
          <a:ln w="9525">
            <a:noFill/>
            <a:miter lim="800000"/>
            <a:headEnd/>
            <a:tailEnd/>
          </a:ln>
        </p:spPr>
        <p:txBody>
          <a:bodyPr>
            <a:spAutoFit/>
          </a:bodyPr>
          <a:lstStyle/>
          <a:p>
            <a:pPr algn="ctr"/>
            <a:r>
              <a:rPr lang="en-US" sz="1600">
                <a:solidFill>
                  <a:srgbClr val="D3EBED"/>
                </a:solidFill>
              </a:rPr>
              <a:t>Multi-Purpose Playing Field</a:t>
            </a:r>
          </a:p>
        </p:txBody>
      </p:sp>
      <p:sp>
        <p:nvSpPr>
          <p:cNvPr id="11286" name="TextBox 34"/>
          <p:cNvSpPr txBox="1">
            <a:spLocks noChangeArrowheads="1"/>
          </p:cNvSpPr>
          <p:nvPr/>
        </p:nvSpPr>
        <p:spPr bwMode="auto">
          <a:xfrm>
            <a:off x="1905000" y="5715000"/>
            <a:ext cx="1981200" cy="584200"/>
          </a:xfrm>
          <a:prstGeom prst="rect">
            <a:avLst/>
          </a:prstGeom>
          <a:noFill/>
          <a:ln w="9525">
            <a:noFill/>
            <a:miter lim="800000"/>
            <a:headEnd/>
            <a:tailEnd/>
          </a:ln>
        </p:spPr>
        <p:txBody>
          <a:bodyPr>
            <a:spAutoFit/>
          </a:bodyPr>
          <a:lstStyle/>
          <a:p>
            <a:pPr algn="ctr"/>
            <a:r>
              <a:rPr lang="en-US" sz="1600">
                <a:solidFill>
                  <a:srgbClr val="D3EBED"/>
                </a:solidFill>
              </a:rPr>
              <a:t>Counseling Center &amp; Health Clinic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alqassam.ps/arabic/upload/run_away.jpg"/>
          <p:cNvPicPr>
            <a:picLocks noChangeAspect="1" noChangeArrowheads="1"/>
          </p:cNvPicPr>
          <p:nvPr/>
        </p:nvPicPr>
        <p:blipFill>
          <a:blip r:embed="rId3" cstate="print"/>
          <a:srcRect/>
          <a:stretch>
            <a:fillRect/>
          </a:stretch>
        </p:blipFill>
        <p:spPr bwMode="auto">
          <a:xfrm>
            <a:off x="457200" y="304800"/>
            <a:ext cx="3571875" cy="4762500"/>
          </a:xfrm>
          <a:prstGeom prst="rect">
            <a:avLst/>
          </a:prstGeom>
          <a:noFill/>
          <a:ln w="9525">
            <a:noFill/>
            <a:miter lim="800000"/>
            <a:headEnd/>
            <a:tailEnd/>
          </a:ln>
        </p:spPr>
      </p:pic>
      <p:pic>
        <p:nvPicPr>
          <p:cNvPr id="11267" name="Picture 6" descr="Hamas poster - Attack on Ashkelon"/>
          <p:cNvPicPr>
            <a:picLocks noChangeAspect="1" noChangeArrowheads="1"/>
          </p:cNvPicPr>
          <p:nvPr/>
        </p:nvPicPr>
        <p:blipFill>
          <a:blip r:embed="rId4" cstate="print"/>
          <a:srcRect/>
          <a:stretch>
            <a:fillRect/>
          </a:stretch>
        </p:blipFill>
        <p:spPr bwMode="auto">
          <a:xfrm>
            <a:off x="4876800" y="457200"/>
            <a:ext cx="3790950" cy="2805113"/>
          </a:xfrm>
          <a:prstGeom prst="rect">
            <a:avLst/>
          </a:prstGeom>
          <a:noFill/>
          <a:ln w="9525">
            <a:noFill/>
            <a:miter lim="800000"/>
            <a:headEnd/>
            <a:tailEnd/>
          </a:ln>
        </p:spPr>
      </p:pic>
      <p:pic>
        <p:nvPicPr>
          <p:cNvPr id="11268" name="Picture 8" descr="Hamas poster: Death is Coming!  You Zionists had better hide well!"/>
          <p:cNvPicPr>
            <a:picLocks noChangeAspect="1" noChangeArrowheads="1"/>
          </p:cNvPicPr>
          <p:nvPr/>
        </p:nvPicPr>
        <p:blipFill>
          <a:blip r:embed="rId5" cstate="print"/>
          <a:srcRect/>
          <a:stretch>
            <a:fillRect/>
          </a:stretch>
        </p:blipFill>
        <p:spPr bwMode="auto">
          <a:xfrm>
            <a:off x="4267200" y="2895600"/>
            <a:ext cx="2847975" cy="3714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5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fade">
                                      <p:cBhvr>
                                        <p:cTn id="1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dentified rocket hits"/>
          <p:cNvPicPr>
            <a:picLocks noChangeAspect="1" noChangeArrowheads="1"/>
          </p:cNvPicPr>
          <p:nvPr/>
        </p:nvPicPr>
        <p:blipFill>
          <a:blip r:embed="rId3" cstate="print"/>
          <a:srcRect/>
          <a:stretch>
            <a:fillRect/>
          </a:stretch>
        </p:blipFill>
        <p:spPr bwMode="auto">
          <a:xfrm>
            <a:off x="1295400" y="1849438"/>
            <a:ext cx="6172200" cy="3922712"/>
          </a:xfrm>
          <a:prstGeom prst="rect">
            <a:avLst/>
          </a:prstGeom>
          <a:noFill/>
          <a:ln w="9525">
            <a:noFill/>
            <a:miter lim="800000"/>
            <a:headEnd/>
            <a:tailEnd/>
          </a:ln>
        </p:spPr>
      </p:pic>
      <p:sp>
        <p:nvSpPr>
          <p:cNvPr id="3075" name="Title 2"/>
          <p:cNvSpPr>
            <a:spLocks noGrp="1"/>
          </p:cNvSpPr>
          <p:nvPr>
            <p:ph type="title"/>
          </p:nvPr>
        </p:nvSpPr>
        <p:spPr/>
        <p:txBody>
          <a:bodyPr/>
          <a:lstStyle/>
          <a:p>
            <a:r>
              <a:rPr lang="en-US" smtClean="0"/>
              <a:t>A Continuous Barrage</a:t>
            </a:r>
          </a:p>
        </p:txBody>
      </p:sp>
      <p:sp>
        <p:nvSpPr>
          <p:cNvPr id="4" name="Rectangle 3"/>
          <p:cNvSpPr/>
          <p:nvPr/>
        </p:nvSpPr>
        <p:spPr>
          <a:xfrm>
            <a:off x="5995988" y="6276975"/>
            <a:ext cx="2538412" cy="276225"/>
          </a:xfrm>
          <a:prstGeom prst="rect">
            <a:avLst/>
          </a:prstGeom>
        </p:spPr>
        <p:txBody>
          <a:bodyPr wrap="none">
            <a:spAutoFit/>
          </a:bodyPr>
          <a:lstStyle/>
          <a:p>
            <a:pPr>
              <a:defRPr/>
            </a:pPr>
            <a:r>
              <a:rPr lang="en-US" sz="1200" dirty="0">
                <a:solidFill>
                  <a:schemeClr val="bg1">
                    <a:lumMod val="75000"/>
                  </a:schemeClr>
                </a:solidFill>
                <a:latin typeface="Arial" pitchFamily="34" charset="0"/>
                <a:cs typeface="Arial" pitchFamily="34" charset="0"/>
              </a:rPr>
              <a:t>(2007 data through November 30.)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sraeli settlements within range of rocket fire"/>
          <p:cNvPicPr>
            <a:picLocks noChangeAspect="1" noChangeArrowheads="1"/>
          </p:cNvPicPr>
          <p:nvPr/>
        </p:nvPicPr>
        <p:blipFill>
          <a:blip r:embed="rId3" cstate="print"/>
          <a:srcRect/>
          <a:stretch>
            <a:fillRect/>
          </a:stretch>
        </p:blipFill>
        <p:spPr bwMode="auto">
          <a:xfrm>
            <a:off x="4572000" y="300038"/>
            <a:ext cx="4191000" cy="6310312"/>
          </a:xfrm>
          <a:prstGeom prst="rect">
            <a:avLst/>
          </a:prstGeom>
          <a:noFill/>
          <a:ln w="9525">
            <a:noFill/>
            <a:miter lim="800000"/>
            <a:headEnd/>
            <a:tailEnd/>
          </a:ln>
        </p:spPr>
      </p:pic>
      <p:sp>
        <p:nvSpPr>
          <p:cNvPr id="4099" name="Title 4"/>
          <p:cNvSpPr>
            <a:spLocks noGrp="1"/>
          </p:cNvSpPr>
          <p:nvPr>
            <p:ph type="title"/>
          </p:nvPr>
        </p:nvSpPr>
        <p:spPr>
          <a:xfrm>
            <a:off x="457200" y="274638"/>
            <a:ext cx="3200400" cy="2620962"/>
          </a:xfrm>
        </p:spPr>
        <p:txBody>
          <a:bodyPr/>
          <a:lstStyle/>
          <a:p>
            <a:r>
              <a:rPr lang="en-US" smtClean="0"/>
              <a:t>Rocket Range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81000" y="381000"/>
            <a:ext cx="3276600" cy="218122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2057400" y="2057400"/>
            <a:ext cx="3448050" cy="2209800"/>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5791200" y="838200"/>
            <a:ext cx="2171700" cy="1609725"/>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5791200" y="2438400"/>
            <a:ext cx="2171700" cy="1609725"/>
          </a:xfrm>
          <a:prstGeom prst="rect">
            <a:avLst/>
          </a:prstGeom>
          <a:noFill/>
          <a:ln w="9525">
            <a:noFill/>
            <a:miter lim="800000"/>
            <a:headEnd/>
            <a:tailEnd/>
          </a:ln>
        </p:spPr>
      </p:pic>
      <p:pic>
        <p:nvPicPr>
          <p:cNvPr id="5126" name="Picture 6"/>
          <p:cNvPicPr>
            <a:picLocks noChangeAspect="1" noChangeArrowheads="1"/>
          </p:cNvPicPr>
          <p:nvPr/>
        </p:nvPicPr>
        <p:blipFill>
          <a:blip r:embed="rId7" cstate="print"/>
          <a:srcRect/>
          <a:stretch>
            <a:fillRect/>
          </a:stretch>
        </p:blipFill>
        <p:spPr bwMode="auto">
          <a:xfrm>
            <a:off x="762000" y="4267200"/>
            <a:ext cx="33528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heisraelproject.org/atf/cf/%7b84DC5887-741E-4056-8D91-A389164BC94E%7d/sderot%20116copy.JPG">
            <a:hlinkClick r:id="rId3"/>
          </p:cNvPr>
          <p:cNvPicPr>
            <a:picLocks noChangeAspect="1" noChangeArrowheads="1"/>
          </p:cNvPicPr>
          <p:nvPr/>
        </p:nvPicPr>
        <p:blipFill>
          <a:blip r:embed="rId4" cstate="print"/>
          <a:srcRect/>
          <a:stretch>
            <a:fillRect/>
          </a:stretch>
        </p:blipFill>
        <p:spPr bwMode="auto">
          <a:xfrm>
            <a:off x="457200" y="3530600"/>
            <a:ext cx="4495800" cy="2992438"/>
          </a:xfrm>
          <a:prstGeom prst="rect">
            <a:avLst/>
          </a:prstGeom>
          <a:noFill/>
          <a:ln w="9525">
            <a:noFill/>
            <a:miter lim="800000"/>
            <a:headEnd/>
            <a:tailEnd/>
          </a:ln>
        </p:spPr>
      </p:pic>
      <p:pic>
        <p:nvPicPr>
          <p:cNvPr id="6147" name="Picture 4" descr="http://www.theisraelproject.org/atf/cf/%7b84DC5887-741E-4056-8D91-A389164BC94E%7d/sderot%20131copy.JPG">
            <a:hlinkClick r:id="rId5"/>
          </p:cNvPr>
          <p:cNvPicPr>
            <a:picLocks noChangeAspect="1" noChangeArrowheads="1"/>
          </p:cNvPicPr>
          <p:nvPr/>
        </p:nvPicPr>
        <p:blipFill>
          <a:blip r:embed="rId6" cstate="print"/>
          <a:srcRect/>
          <a:stretch>
            <a:fillRect/>
          </a:stretch>
        </p:blipFill>
        <p:spPr bwMode="auto">
          <a:xfrm>
            <a:off x="5486400" y="1606550"/>
            <a:ext cx="3273425" cy="4916488"/>
          </a:xfrm>
          <a:prstGeom prst="rect">
            <a:avLst/>
          </a:prstGeom>
          <a:noFill/>
          <a:ln w="9525">
            <a:noFill/>
            <a:miter lim="800000"/>
            <a:headEnd/>
            <a:tailEnd/>
          </a:ln>
        </p:spPr>
      </p:pic>
      <p:pic>
        <p:nvPicPr>
          <p:cNvPr id="6148" name="Picture 6" descr="http://www.theisraelproject.org/atf/cf/%7b84DC5887-741E-4056-8D91-A389164BC94E%7d/sderot%20062copy.JPG">
            <a:hlinkClick r:id="rId7"/>
          </p:cNvPr>
          <p:cNvPicPr>
            <a:picLocks noChangeAspect="1" noChangeArrowheads="1"/>
          </p:cNvPicPr>
          <p:nvPr/>
        </p:nvPicPr>
        <p:blipFill>
          <a:blip r:embed="rId8" cstate="print"/>
          <a:srcRect/>
          <a:stretch>
            <a:fillRect/>
          </a:stretch>
        </p:blipFill>
        <p:spPr bwMode="auto">
          <a:xfrm>
            <a:off x="457200" y="304800"/>
            <a:ext cx="4495800" cy="299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theisraelproject.org/atf/cf/%7b84DC5887-741E-4056-8D91-A389164BC94E%7d/sderot%20022copy.JPG">
            <a:hlinkClick r:id="rId3"/>
          </p:cNvPr>
          <p:cNvPicPr>
            <a:picLocks noChangeAspect="1" noChangeArrowheads="1"/>
          </p:cNvPicPr>
          <p:nvPr/>
        </p:nvPicPr>
        <p:blipFill>
          <a:blip r:embed="rId4" cstate="print"/>
          <a:srcRect/>
          <a:stretch>
            <a:fillRect/>
          </a:stretch>
        </p:blipFill>
        <p:spPr bwMode="auto">
          <a:xfrm>
            <a:off x="2428875" y="261938"/>
            <a:ext cx="4200525" cy="631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ttp://www.theisraelproject.org/atf/cf/%7b84DC5887-741E-4056-8D91-A389164BC94E%7d/DSC_0403copy.JPG">
            <a:hlinkClick r:id="rId3"/>
          </p:cNvPr>
          <p:cNvPicPr>
            <a:picLocks noChangeAspect="1" noChangeArrowheads="1"/>
          </p:cNvPicPr>
          <p:nvPr/>
        </p:nvPicPr>
        <p:blipFill>
          <a:blip r:embed="rId4" cstate="print"/>
          <a:srcRect/>
          <a:stretch>
            <a:fillRect/>
          </a:stretch>
        </p:blipFill>
        <p:spPr bwMode="auto">
          <a:xfrm>
            <a:off x="304800" y="533400"/>
            <a:ext cx="4953000" cy="3313113"/>
          </a:xfrm>
          <a:prstGeom prst="rect">
            <a:avLst/>
          </a:prstGeom>
          <a:noFill/>
          <a:ln w="9525">
            <a:noFill/>
            <a:miter lim="800000"/>
            <a:headEnd/>
            <a:tailEnd/>
          </a:ln>
        </p:spPr>
      </p:pic>
      <p:pic>
        <p:nvPicPr>
          <p:cNvPr id="8195" name="Picture 6" descr="http://www.theisraelproject.org/atf/cf/%7b84DC5887-741E-4056-8D91-A389164BC94E%7d/DSC_0404copy.JPG">
            <a:hlinkClick r:id="rId5"/>
          </p:cNvPr>
          <p:cNvPicPr>
            <a:picLocks noChangeAspect="1" noChangeArrowheads="1"/>
          </p:cNvPicPr>
          <p:nvPr/>
        </p:nvPicPr>
        <p:blipFill>
          <a:blip r:embed="rId6" cstate="print"/>
          <a:srcRect/>
          <a:stretch>
            <a:fillRect/>
          </a:stretch>
        </p:blipFill>
        <p:spPr bwMode="auto">
          <a:xfrm>
            <a:off x="4267200" y="3502025"/>
            <a:ext cx="4591050" cy="307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descr="BabyCribDestroyedByQassam0707.jpg"/>
          <p:cNvPicPr>
            <a:picLocks noGrp="1" noChangeAspect="1"/>
          </p:cNvPicPr>
          <p:nvPr>
            <p:ph idx="1"/>
          </p:nvPr>
        </p:nvPicPr>
        <p:blipFill>
          <a:blip r:embed="rId3" cstate="print"/>
          <a:srcRect/>
          <a:stretch>
            <a:fillRect/>
          </a:stretch>
        </p:blipFill>
        <p:spPr>
          <a:xfrm>
            <a:off x="1654175" y="228600"/>
            <a:ext cx="6062663" cy="647858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ynetnews.com/PicServer2/20022007/1112234/3_wa.jpg"/>
          <p:cNvPicPr>
            <a:picLocks noChangeAspect="1" noChangeArrowheads="1"/>
          </p:cNvPicPr>
          <p:nvPr/>
        </p:nvPicPr>
        <p:blipFill>
          <a:blip r:embed="rId3" cstate="print"/>
          <a:srcRect/>
          <a:stretch>
            <a:fillRect/>
          </a:stretch>
        </p:blipFill>
        <p:spPr bwMode="auto">
          <a:xfrm>
            <a:off x="228600" y="685800"/>
            <a:ext cx="8602663" cy="57769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edia Bias">
  <a:themeElements>
    <a:clrScheme name="Media Bi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dia Bia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dia Bi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ia Bia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a Bia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a Bia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a Bia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ia Bia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ia Bia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ia Bia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ia Bia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ia Bia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ia Bia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ia Bia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 Bias</Template>
  <TotalTime>3157</TotalTime>
  <Words>741</Words>
  <Application>Microsoft Office PowerPoint</Application>
  <PresentationFormat>On-screen Show (4:3)</PresentationFormat>
  <Paragraphs>108</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Media Bias</vt:lpstr>
      <vt:lpstr>Raining Rockets</vt:lpstr>
      <vt:lpstr>A Continuous Barrage</vt:lpstr>
      <vt:lpstr>Rocket Range</vt:lpstr>
      <vt:lpstr>Slide 4</vt:lpstr>
      <vt:lpstr>Slide 5</vt:lpstr>
      <vt:lpstr>Slide 6</vt:lpstr>
      <vt:lpstr>Slide 7</vt:lpstr>
      <vt:lpstr>Slide 8</vt:lpstr>
      <vt:lpstr>Slide 9</vt:lpstr>
      <vt:lpstr>Slide 10</vt:lpstr>
      <vt:lpstr>Slide 11</vt:lpstr>
      <vt:lpstr>Slide 12</vt:lpstr>
      <vt:lpstr>Slide 13</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Broader View</dc:title>
  <dc:creator>Nevet Basker</dc:creator>
  <cp:lastModifiedBy>Nevet</cp:lastModifiedBy>
  <cp:revision>112</cp:revision>
  <dcterms:created xsi:type="dcterms:W3CDTF">2006-12-28T00:14:21Z</dcterms:created>
  <dcterms:modified xsi:type="dcterms:W3CDTF">2010-09-29T04:57:54Z</dcterms:modified>
</cp:coreProperties>
</file>